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Brygada 1918"/>
      <p:regular r:id="rId17"/>
    </p:embeddedFont>
    <p:embeddedFont>
      <p:font typeface="Brygada 1918"/>
      <p:regular r:id="rId18"/>
    </p:embeddedFont>
    <p:embeddedFont>
      <p:font typeface="Brygada 1918"/>
      <p:regular r:id="rId19"/>
    </p:embeddedFont>
    <p:embeddedFont>
      <p:font typeface="Brygada 1918"/>
      <p:regular r:id="rId20"/>
    </p:embeddedFont>
    <p:embeddedFont>
      <p:font typeface="Montserrat"/>
      <p:regular r:id="rId21"/>
    </p:embeddedFont>
    <p:embeddedFont>
      <p:font typeface="Montserrat"/>
      <p:regular r:id="rId22"/>
    </p:embeddedFont>
    <p:embeddedFont>
      <p:font typeface="Montserrat"/>
      <p:regular r:id="rId23"/>
    </p:embeddedFont>
    <p:embeddedFont>
      <p:font typeface="Montserrat"/>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3-2.png>
</file>

<file path=ppt/media/image-4-1.png>
</file>

<file path=ppt/media/image-4-2.png>
</file>

<file path=ppt/media/image-5-1.png>
</file>

<file path=ppt/media/image-5-2.png>
</file>

<file path=ppt/media/image-5-3.png>
</file>

<file path=ppt/media/image-5-4.png>
</file>

<file path=ppt/media/image-5-5.png>
</file>

<file path=ppt/media/image-6-1.png>
</file>

<file path=ppt/media/image-6-2.png>
</file>

<file path=ppt/media/image-7-1.png>
</file>

<file path=ppt/media/image-7-2.png>
</file>

<file path=ppt/media/image-8-1.png>
</file>

<file path=ppt/media/image-8-2.png>
</file>

<file path=ppt/media/image-8-3.png>
</file>

<file path=ppt/media/image-8-4.png>
</file>

<file path=ppt/media/image-8-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www.hpe.com/us/en/servers/openvms.html"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4.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11533" y="2128123"/>
            <a:ext cx="4951214" cy="3973354"/>
          </a:xfrm>
          <a:prstGeom prst="rect">
            <a:avLst/>
          </a:prstGeom>
        </p:spPr>
      </p:pic>
      <p:sp>
        <p:nvSpPr>
          <p:cNvPr id="4" name="Text 0"/>
          <p:cNvSpPr/>
          <p:nvPr/>
        </p:nvSpPr>
        <p:spPr>
          <a:xfrm>
            <a:off x="749260" y="1313021"/>
            <a:ext cx="7645479" cy="2954655"/>
          </a:xfrm>
          <a:prstGeom prst="rect">
            <a:avLst/>
          </a:prstGeom>
          <a:noFill/>
          <a:ln/>
        </p:spPr>
        <p:txBody>
          <a:bodyPr wrap="square" lIns="0" tIns="0" rIns="0" bIns="0" rtlCol="0" anchor="t"/>
          <a:lstStyle/>
          <a:p>
            <a:pPr indent="0" marL="0">
              <a:lnSpc>
                <a:spcPts val="7750"/>
              </a:lnSpc>
              <a:buNone/>
            </a:pPr>
            <a:r>
              <a:rPr lang="en-US" sz="6200" b="1" dirty="0">
                <a:solidFill>
                  <a:srgbClr val="FFB393"/>
                </a:solidFill>
                <a:latin typeface="Brygada 1918" pitchFamily="34" charset="0"/>
                <a:ea typeface="Brygada 1918" pitchFamily="34" charset="-122"/>
                <a:cs typeface="Brygada 1918" pitchFamily="34" charset="-120"/>
              </a:rPr>
              <a:t>Introduction to OpenVMS and Alpha Hardware</a:t>
            </a:r>
            <a:endParaRPr lang="en-US" sz="6200" dirty="0"/>
          </a:p>
        </p:txBody>
      </p:sp>
      <p:sp>
        <p:nvSpPr>
          <p:cNvPr id="5" name="Text 1"/>
          <p:cNvSpPr/>
          <p:nvPr/>
        </p:nvSpPr>
        <p:spPr>
          <a:xfrm>
            <a:off x="749260" y="4588788"/>
            <a:ext cx="7645479" cy="1712119"/>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 OpenVMS is a powerful and reliable operating system that has long been paired with Alpha processors, a high-performance line of 64-bit CPUs developed by Digital Equipment Corporation. This presentation will provide an overview of the key Alpha server models supported by OpenVMS.</a:t>
            </a:r>
            <a:endParaRPr lang="en-US" sz="1650" dirty="0"/>
          </a:p>
        </p:txBody>
      </p:sp>
      <p:sp>
        <p:nvSpPr>
          <p:cNvPr id="6" name="Shape 2"/>
          <p:cNvSpPr/>
          <p:nvPr/>
        </p:nvSpPr>
        <p:spPr>
          <a:xfrm>
            <a:off x="749260" y="6557843"/>
            <a:ext cx="342543" cy="342543"/>
          </a:xfrm>
          <a:prstGeom prst="roundRect">
            <a:avLst>
              <a:gd name="adj" fmla="val 26691789"/>
            </a:avLst>
          </a:prstGeom>
          <a:solidFill>
            <a:srgbClr val="AAD27D"/>
          </a:solidFill>
          <a:ln w="7620">
            <a:solidFill>
              <a:srgbClr val="FFFFFF"/>
            </a:solidFill>
            <a:prstDash val="solid"/>
          </a:ln>
        </p:spPr>
      </p:sp>
      <p:sp>
        <p:nvSpPr>
          <p:cNvPr id="7" name="Text 3"/>
          <p:cNvSpPr/>
          <p:nvPr/>
        </p:nvSpPr>
        <p:spPr>
          <a:xfrm>
            <a:off x="849987" y="6680359"/>
            <a:ext cx="141089" cy="97512"/>
          </a:xfrm>
          <a:prstGeom prst="rect">
            <a:avLst/>
          </a:prstGeom>
          <a:noFill/>
          <a:ln/>
        </p:spPr>
        <p:txBody>
          <a:bodyPr wrap="none" lIns="0" tIns="0" rIns="0" bIns="0" rtlCol="0" anchor="t"/>
          <a:lstStyle/>
          <a:p>
            <a:pPr algn="ctr" indent="0" marL="0">
              <a:lnSpc>
                <a:spcPts val="750"/>
              </a:lnSpc>
              <a:buNone/>
            </a:pPr>
            <a:r>
              <a:rPr lang="en-US" sz="750" dirty="0">
                <a:solidFill>
                  <a:srgbClr val="3C3838"/>
                </a:solidFill>
                <a:latin typeface="Montserrat" pitchFamily="34" charset="0"/>
                <a:ea typeface="Montserrat" pitchFamily="34" charset="-122"/>
                <a:cs typeface="Montserrat" pitchFamily="34" charset="-120"/>
              </a:rPr>
              <a:t>Rk</a:t>
            </a:r>
            <a:endParaRPr lang="en-US" sz="750" dirty="0"/>
          </a:p>
        </p:txBody>
      </p:sp>
      <p:sp>
        <p:nvSpPr>
          <p:cNvPr id="8" name="Text 4"/>
          <p:cNvSpPr/>
          <p:nvPr/>
        </p:nvSpPr>
        <p:spPr>
          <a:xfrm>
            <a:off x="1198840" y="6541770"/>
            <a:ext cx="1976557" cy="374690"/>
          </a:xfrm>
          <a:prstGeom prst="rect">
            <a:avLst/>
          </a:prstGeom>
          <a:noFill/>
          <a:ln/>
        </p:spPr>
        <p:txBody>
          <a:bodyPr wrap="none" lIns="0" tIns="0" rIns="0" bIns="0" rtlCol="0" anchor="t"/>
          <a:lstStyle/>
          <a:p>
            <a:pPr algn="l" indent="0" marL="0">
              <a:lnSpc>
                <a:spcPts val="2950"/>
              </a:lnSpc>
              <a:buNone/>
            </a:pPr>
            <a:r>
              <a:rPr lang="en-US" sz="2100" b="1" dirty="0">
                <a:solidFill>
                  <a:srgbClr val="F4CAB8"/>
                </a:solidFill>
                <a:latin typeface="Montserrat" pitchFamily="34" charset="0"/>
                <a:ea typeface="Montserrat" pitchFamily="34" charset="-122"/>
                <a:cs typeface="Montserrat" pitchFamily="34" charset="-120"/>
              </a:rPr>
              <a:t>by Raj kishore</a:t>
            </a:r>
            <a:endParaRPr lang="en-US" sz="2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76287"/>
          </a:xfrm>
          <a:prstGeom prst="rect">
            <a:avLst/>
          </a:prstGeom>
        </p:spPr>
      </p:pic>
      <p:pic>
        <p:nvPicPr>
          <p:cNvPr id="3" name="Image 1" descr="preencoded.png">    </p:cNvPr>
          <p:cNvPicPr>
            <a:picLocks noChangeAspect="1"/>
          </p:cNvPicPr>
          <p:nvPr/>
        </p:nvPicPr>
        <p:blipFill>
          <a:blip r:embed="rId2"/>
          <a:stretch>
            <a:fillRect/>
          </a:stretch>
        </p:blipFill>
        <p:spPr>
          <a:xfrm>
            <a:off x="6244590" y="267533"/>
            <a:ext cx="2141220" cy="2141220"/>
          </a:xfrm>
          <a:prstGeom prst="rect">
            <a:avLst/>
          </a:prstGeom>
        </p:spPr>
      </p:pic>
      <p:sp>
        <p:nvSpPr>
          <p:cNvPr id="4" name="Text 0"/>
          <p:cNvSpPr/>
          <p:nvPr/>
        </p:nvSpPr>
        <p:spPr>
          <a:xfrm>
            <a:off x="749260" y="4250769"/>
            <a:ext cx="7189113" cy="713542"/>
          </a:xfrm>
          <a:prstGeom prst="rect">
            <a:avLst/>
          </a:prstGeom>
          <a:noFill/>
          <a:ln/>
        </p:spPr>
        <p:txBody>
          <a:bodyPr wrap="none" lIns="0" tIns="0" rIns="0" bIns="0" rtlCol="0" anchor="t"/>
          <a:lstStyle/>
          <a:p>
            <a:pPr indent="0" marL="0">
              <a:lnSpc>
                <a:spcPts val="5600"/>
              </a:lnSpc>
              <a:buNone/>
            </a:pPr>
            <a:r>
              <a:rPr lang="en-US" sz="4450" b="1" dirty="0">
                <a:solidFill>
                  <a:srgbClr val="FFB393"/>
                </a:solidFill>
                <a:latin typeface="Brygada 1918" pitchFamily="34" charset="0"/>
                <a:ea typeface="Brygada 1918" pitchFamily="34" charset="-122"/>
                <a:cs typeface="Brygada 1918" pitchFamily="34" charset="-120"/>
              </a:rPr>
              <a:t>Conclusion and Resources</a:t>
            </a:r>
            <a:endParaRPr lang="en-US" sz="4450" dirty="0"/>
          </a:p>
        </p:txBody>
      </p:sp>
      <p:sp>
        <p:nvSpPr>
          <p:cNvPr id="5" name="Text 1"/>
          <p:cNvSpPr/>
          <p:nvPr/>
        </p:nvSpPr>
        <p:spPr>
          <a:xfrm>
            <a:off x="749260" y="5285423"/>
            <a:ext cx="13131879" cy="1369695"/>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 In conclusion, the Alpha processor family and its associated server models provided a strong hardware foundation for the reliable and powerful OpenVMS operating system. This presentation has highlighted the key features and capabilities of the leading Alpha systems supported by OpenVMS. For more information, please consult the </a:t>
            </a:r>
            <a:pPr indent="0" marL="0">
              <a:lnSpc>
                <a:spcPts val="2650"/>
              </a:lnSpc>
              <a:buNone/>
            </a:pPr>
            <a:r>
              <a:rPr lang="en-US" sz="1650" u="sng" dirty="0">
                <a:solidFill>
                  <a:srgbClr val="FFB393"/>
                </a:solidFill>
                <a:latin typeface="Montserrat" pitchFamily="34" charset="0"/>
                <a:ea typeface="Montserrat" pitchFamily="34" charset="-122"/>
                <a:cs typeface="Montserrat" pitchFamily="34" charset="-120"/>
                <a:hlinkClick r:id="rId3" invalidUrl="" action="" tgtFrame="" tooltip="" history="1" highlightClick="0" endSnd="0">
                  <a:extLst>
                    <a:ext uri="{A12FA001-AC4F-418D-AE19-62706E023703}">
                      <ahyp:hlinkClr xmlns:ahyp="http://schemas.microsoft.com/office/drawing/2018/hyperlinkcolor" val="tx"/>
                    </a:ext>
                  </a:extLst>
                </a:hlinkClick>
              </a:rPr>
              <a:t>OpenVMS website</a:t>
            </a:r>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 and related resources.</a:t>
            </a:r>
            <a:endParaRPr lang="en-US" sz="1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49260" y="2252543"/>
            <a:ext cx="9101257" cy="713542"/>
          </a:xfrm>
          <a:prstGeom prst="rect">
            <a:avLst/>
          </a:prstGeom>
          <a:noFill/>
          <a:ln/>
        </p:spPr>
        <p:txBody>
          <a:bodyPr wrap="none" lIns="0" tIns="0" rIns="0" bIns="0" rtlCol="0" anchor="t"/>
          <a:lstStyle/>
          <a:p>
            <a:pPr indent="0" marL="0">
              <a:lnSpc>
                <a:spcPts val="5600"/>
              </a:lnSpc>
              <a:buNone/>
            </a:pPr>
            <a:r>
              <a:rPr lang="en-US" sz="4450" b="1" dirty="0">
                <a:solidFill>
                  <a:srgbClr val="FFB393"/>
                </a:solidFill>
                <a:latin typeface="Brygada 1918" pitchFamily="34" charset="0"/>
                <a:ea typeface="Brygada 1918" pitchFamily="34" charset="-122"/>
                <a:cs typeface="Brygada 1918" pitchFamily="34" charset="-120"/>
              </a:rPr>
              <a:t>Alpha Processor Family Overview</a:t>
            </a:r>
            <a:endParaRPr lang="en-US" sz="4450" dirty="0"/>
          </a:p>
        </p:txBody>
      </p:sp>
      <p:sp>
        <p:nvSpPr>
          <p:cNvPr id="3" name="Text 1"/>
          <p:cNvSpPr/>
          <p:nvPr/>
        </p:nvSpPr>
        <p:spPr>
          <a:xfrm>
            <a:off x="749260" y="3501271"/>
            <a:ext cx="2854643" cy="356830"/>
          </a:xfrm>
          <a:prstGeom prst="rect">
            <a:avLst/>
          </a:prstGeom>
          <a:noFill/>
          <a:ln/>
        </p:spPr>
        <p:txBody>
          <a:bodyPr wrap="none" lIns="0" tIns="0" rIns="0" bIns="0" rtlCol="0" anchor="t"/>
          <a:lstStyle/>
          <a:p>
            <a:pPr indent="0" marL="0">
              <a:lnSpc>
                <a:spcPts val="2800"/>
              </a:lnSpc>
              <a:buNone/>
            </a:pPr>
            <a:r>
              <a:rPr lang="en-US" sz="2200" b="1" dirty="0">
                <a:solidFill>
                  <a:srgbClr val="FFB393"/>
                </a:solidFill>
                <a:latin typeface="Brygada 1918" pitchFamily="34" charset="0"/>
                <a:ea typeface="Brygada 1918" pitchFamily="34" charset="-122"/>
                <a:cs typeface="Brygada 1918" pitchFamily="34" charset="-120"/>
              </a:rPr>
              <a:t>Performance</a:t>
            </a:r>
            <a:endParaRPr lang="en-US" sz="2200" dirty="0"/>
          </a:p>
        </p:txBody>
      </p:sp>
      <p:sp>
        <p:nvSpPr>
          <p:cNvPr id="4" name="Text 2"/>
          <p:cNvSpPr/>
          <p:nvPr/>
        </p:nvSpPr>
        <p:spPr>
          <a:xfrm>
            <a:off x="749260" y="4072176"/>
            <a:ext cx="4028599" cy="1369695"/>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Alpha processors were known for their industry-leading performance, offering exceptional speed and efficiency for demanding workloads.</a:t>
            </a:r>
            <a:endParaRPr lang="en-US" sz="1650" dirty="0"/>
          </a:p>
        </p:txBody>
      </p:sp>
      <p:sp>
        <p:nvSpPr>
          <p:cNvPr id="5" name="Text 3"/>
          <p:cNvSpPr/>
          <p:nvPr/>
        </p:nvSpPr>
        <p:spPr>
          <a:xfrm>
            <a:off x="5307687" y="3501271"/>
            <a:ext cx="2854643" cy="356830"/>
          </a:xfrm>
          <a:prstGeom prst="rect">
            <a:avLst/>
          </a:prstGeom>
          <a:noFill/>
          <a:ln/>
        </p:spPr>
        <p:txBody>
          <a:bodyPr wrap="none" lIns="0" tIns="0" rIns="0" bIns="0" rtlCol="0" anchor="t"/>
          <a:lstStyle/>
          <a:p>
            <a:pPr indent="0" marL="0">
              <a:lnSpc>
                <a:spcPts val="2800"/>
              </a:lnSpc>
              <a:buNone/>
            </a:pPr>
            <a:r>
              <a:rPr lang="en-US" sz="2200" b="1" dirty="0">
                <a:solidFill>
                  <a:srgbClr val="FFB393"/>
                </a:solidFill>
                <a:latin typeface="Brygada 1918" pitchFamily="34" charset="0"/>
                <a:ea typeface="Brygada 1918" pitchFamily="34" charset="-122"/>
                <a:cs typeface="Brygada 1918" pitchFamily="34" charset="-120"/>
              </a:rPr>
              <a:t>Scalability</a:t>
            </a:r>
            <a:endParaRPr lang="en-US" sz="2200" dirty="0"/>
          </a:p>
        </p:txBody>
      </p:sp>
      <p:sp>
        <p:nvSpPr>
          <p:cNvPr id="6" name="Text 4"/>
          <p:cNvSpPr/>
          <p:nvPr/>
        </p:nvSpPr>
        <p:spPr>
          <a:xfrm>
            <a:off x="5307687" y="4072176"/>
            <a:ext cx="4028599" cy="1369695"/>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 Alpha family scaled from entry-level systems to powerful enterprise-class servers, accommodating a wide range of computing needs.</a:t>
            </a:r>
            <a:endParaRPr lang="en-US" sz="1650" dirty="0"/>
          </a:p>
        </p:txBody>
      </p:sp>
      <p:sp>
        <p:nvSpPr>
          <p:cNvPr id="7" name="Text 5"/>
          <p:cNvSpPr/>
          <p:nvPr/>
        </p:nvSpPr>
        <p:spPr>
          <a:xfrm>
            <a:off x="9866114" y="3501271"/>
            <a:ext cx="2854643" cy="356830"/>
          </a:xfrm>
          <a:prstGeom prst="rect">
            <a:avLst/>
          </a:prstGeom>
          <a:noFill/>
          <a:ln/>
        </p:spPr>
        <p:txBody>
          <a:bodyPr wrap="none" lIns="0" tIns="0" rIns="0" bIns="0" rtlCol="0" anchor="t"/>
          <a:lstStyle/>
          <a:p>
            <a:pPr indent="0" marL="0">
              <a:lnSpc>
                <a:spcPts val="2800"/>
              </a:lnSpc>
              <a:buNone/>
            </a:pPr>
            <a:r>
              <a:rPr lang="en-US" sz="2200" b="1" dirty="0">
                <a:solidFill>
                  <a:srgbClr val="FFB393"/>
                </a:solidFill>
                <a:latin typeface="Brygada 1918" pitchFamily="34" charset="0"/>
                <a:ea typeface="Brygada 1918" pitchFamily="34" charset="-122"/>
                <a:cs typeface="Brygada 1918" pitchFamily="34" charset="-120"/>
              </a:rPr>
              <a:t>Reliability</a:t>
            </a:r>
            <a:endParaRPr lang="en-US" sz="2200" dirty="0"/>
          </a:p>
        </p:txBody>
      </p:sp>
      <p:sp>
        <p:nvSpPr>
          <p:cNvPr id="8" name="Text 6"/>
          <p:cNvSpPr/>
          <p:nvPr/>
        </p:nvSpPr>
        <p:spPr>
          <a:xfrm>
            <a:off x="9866114" y="4072176"/>
            <a:ext cx="4028599" cy="1712119"/>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With their robust architecture and advanced error-checking capabilities, Alpha systems provided the reliability required for mission-critical applications.</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267533" y="2258020"/>
            <a:ext cx="4951214" cy="3713440"/>
          </a:xfrm>
          <a:prstGeom prst="rect">
            <a:avLst/>
          </a:prstGeom>
        </p:spPr>
      </p:pic>
      <p:sp>
        <p:nvSpPr>
          <p:cNvPr id="4" name="Text 0"/>
          <p:cNvSpPr/>
          <p:nvPr/>
        </p:nvSpPr>
        <p:spPr>
          <a:xfrm>
            <a:off x="6235660" y="1387435"/>
            <a:ext cx="6850618" cy="713542"/>
          </a:xfrm>
          <a:prstGeom prst="rect">
            <a:avLst/>
          </a:prstGeom>
          <a:noFill/>
          <a:ln/>
        </p:spPr>
        <p:txBody>
          <a:bodyPr wrap="none" lIns="0" tIns="0" rIns="0" bIns="0" rtlCol="0" anchor="t"/>
          <a:lstStyle/>
          <a:p>
            <a:pPr indent="0" marL="0">
              <a:lnSpc>
                <a:spcPts val="5600"/>
              </a:lnSpc>
              <a:buNone/>
            </a:pPr>
            <a:r>
              <a:rPr lang="en-US" sz="4450" b="1" dirty="0">
                <a:solidFill>
                  <a:srgbClr val="FFB393"/>
                </a:solidFill>
                <a:latin typeface="Brygada 1918" pitchFamily="34" charset="0"/>
                <a:ea typeface="Brygada 1918" pitchFamily="34" charset="-122"/>
                <a:cs typeface="Brygada 1918" pitchFamily="34" charset="-120"/>
              </a:rPr>
              <a:t>AlphaServer 4000 Series</a:t>
            </a:r>
            <a:endParaRPr lang="en-US" sz="4450" dirty="0"/>
          </a:p>
        </p:txBody>
      </p:sp>
      <p:sp>
        <p:nvSpPr>
          <p:cNvPr id="5" name="Shape 1"/>
          <p:cNvSpPr/>
          <p:nvPr/>
        </p:nvSpPr>
        <p:spPr>
          <a:xfrm>
            <a:off x="6235660" y="2662952"/>
            <a:ext cx="481727" cy="481727"/>
          </a:xfrm>
          <a:prstGeom prst="roundRect">
            <a:avLst>
              <a:gd name="adj" fmla="val 6667"/>
            </a:avLst>
          </a:prstGeom>
          <a:solidFill>
            <a:srgbClr val="4D1529"/>
          </a:solidFill>
          <a:ln/>
        </p:spPr>
      </p:sp>
      <p:sp>
        <p:nvSpPr>
          <p:cNvPr id="6" name="Text 2"/>
          <p:cNvSpPr/>
          <p:nvPr/>
        </p:nvSpPr>
        <p:spPr>
          <a:xfrm>
            <a:off x="6390799" y="2732484"/>
            <a:ext cx="171331" cy="342543"/>
          </a:xfrm>
          <a:prstGeom prst="rect">
            <a:avLst/>
          </a:prstGeom>
          <a:noFill/>
          <a:ln/>
        </p:spPr>
        <p:txBody>
          <a:bodyPr wrap="none" lIns="0" tIns="0" rIns="0" bIns="0" rtlCol="0" anchor="t"/>
          <a:lstStyle/>
          <a:p>
            <a:pPr algn="ctr" indent="0" marL="0">
              <a:lnSpc>
                <a:spcPts val="2650"/>
              </a:lnSpc>
              <a:buNone/>
            </a:pPr>
            <a:r>
              <a:rPr lang="en-US" sz="2650" b="1" dirty="0">
                <a:solidFill>
                  <a:srgbClr val="F4CAB8"/>
                </a:solidFill>
                <a:latin typeface="Brygada 1918" pitchFamily="34" charset="0"/>
                <a:ea typeface="Brygada 1918" pitchFamily="34" charset="-122"/>
                <a:cs typeface="Brygada 1918" pitchFamily="34" charset="-120"/>
              </a:rPr>
              <a:t>1</a:t>
            </a:r>
            <a:endParaRPr lang="en-US" sz="2650" dirty="0"/>
          </a:p>
        </p:txBody>
      </p:sp>
      <p:sp>
        <p:nvSpPr>
          <p:cNvPr id="7" name="Text 3"/>
          <p:cNvSpPr/>
          <p:nvPr/>
        </p:nvSpPr>
        <p:spPr>
          <a:xfrm>
            <a:off x="6931462" y="2662952"/>
            <a:ext cx="3019901" cy="713661"/>
          </a:xfrm>
          <a:prstGeom prst="rect">
            <a:avLst/>
          </a:prstGeom>
          <a:noFill/>
          <a:ln/>
        </p:spPr>
        <p:txBody>
          <a:bodyPr wrap="square" lIns="0" tIns="0" rIns="0" bIns="0" rtlCol="0" anchor="t"/>
          <a:lstStyle/>
          <a:p>
            <a:pPr indent="0" marL="0">
              <a:lnSpc>
                <a:spcPts val="2800"/>
              </a:lnSpc>
              <a:buNone/>
            </a:pPr>
            <a:r>
              <a:rPr lang="en-US" sz="2200" b="1" dirty="0">
                <a:solidFill>
                  <a:srgbClr val="F4CAB8"/>
                </a:solidFill>
                <a:latin typeface="Brygada 1918" pitchFamily="34" charset="0"/>
                <a:ea typeface="Brygada 1918" pitchFamily="34" charset="-122"/>
                <a:cs typeface="Brygada 1918" pitchFamily="34" charset="-120"/>
              </a:rPr>
              <a:t>Midrange Performance</a:t>
            </a:r>
            <a:endParaRPr lang="en-US" sz="2200" dirty="0"/>
          </a:p>
        </p:txBody>
      </p:sp>
      <p:sp>
        <p:nvSpPr>
          <p:cNvPr id="8" name="Text 4"/>
          <p:cNvSpPr/>
          <p:nvPr/>
        </p:nvSpPr>
        <p:spPr>
          <a:xfrm>
            <a:off x="6931462" y="3504962"/>
            <a:ext cx="3019901" cy="1712119"/>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 AlphaServer 4000 series offered a balance of power and affordability, making it a popular choice for a variety of workloads.</a:t>
            </a:r>
            <a:endParaRPr lang="en-US" sz="1650" dirty="0"/>
          </a:p>
        </p:txBody>
      </p:sp>
      <p:sp>
        <p:nvSpPr>
          <p:cNvPr id="9" name="Shape 5"/>
          <p:cNvSpPr/>
          <p:nvPr/>
        </p:nvSpPr>
        <p:spPr>
          <a:xfrm>
            <a:off x="10165437" y="2662952"/>
            <a:ext cx="481727" cy="481727"/>
          </a:xfrm>
          <a:prstGeom prst="roundRect">
            <a:avLst>
              <a:gd name="adj" fmla="val 6667"/>
            </a:avLst>
          </a:prstGeom>
          <a:solidFill>
            <a:srgbClr val="4D1529"/>
          </a:solidFill>
          <a:ln/>
        </p:spPr>
      </p:sp>
      <p:sp>
        <p:nvSpPr>
          <p:cNvPr id="10" name="Text 6"/>
          <p:cNvSpPr/>
          <p:nvPr/>
        </p:nvSpPr>
        <p:spPr>
          <a:xfrm>
            <a:off x="10308669" y="2732484"/>
            <a:ext cx="195263" cy="342543"/>
          </a:xfrm>
          <a:prstGeom prst="rect">
            <a:avLst/>
          </a:prstGeom>
          <a:noFill/>
          <a:ln/>
        </p:spPr>
        <p:txBody>
          <a:bodyPr wrap="none" lIns="0" tIns="0" rIns="0" bIns="0" rtlCol="0" anchor="t"/>
          <a:lstStyle/>
          <a:p>
            <a:pPr algn="ctr" indent="0" marL="0">
              <a:lnSpc>
                <a:spcPts val="2650"/>
              </a:lnSpc>
              <a:buNone/>
            </a:pPr>
            <a:r>
              <a:rPr lang="en-US" sz="2650" b="1" dirty="0">
                <a:solidFill>
                  <a:srgbClr val="F4CAB8"/>
                </a:solidFill>
                <a:latin typeface="Brygada 1918" pitchFamily="34" charset="0"/>
                <a:ea typeface="Brygada 1918" pitchFamily="34" charset="-122"/>
                <a:cs typeface="Brygada 1918" pitchFamily="34" charset="-120"/>
              </a:rPr>
              <a:t>2</a:t>
            </a:r>
            <a:endParaRPr lang="en-US" sz="2650" dirty="0"/>
          </a:p>
        </p:txBody>
      </p:sp>
      <p:sp>
        <p:nvSpPr>
          <p:cNvPr id="11" name="Text 7"/>
          <p:cNvSpPr/>
          <p:nvPr/>
        </p:nvSpPr>
        <p:spPr>
          <a:xfrm>
            <a:off x="10861238" y="2662952"/>
            <a:ext cx="3019901" cy="713661"/>
          </a:xfrm>
          <a:prstGeom prst="rect">
            <a:avLst/>
          </a:prstGeom>
          <a:noFill/>
          <a:ln/>
        </p:spPr>
        <p:txBody>
          <a:bodyPr wrap="square" lIns="0" tIns="0" rIns="0" bIns="0" rtlCol="0" anchor="t"/>
          <a:lstStyle/>
          <a:p>
            <a:pPr indent="0" marL="0">
              <a:lnSpc>
                <a:spcPts val="2800"/>
              </a:lnSpc>
              <a:buNone/>
            </a:pPr>
            <a:r>
              <a:rPr lang="en-US" sz="2200" b="1" dirty="0">
                <a:solidFill>
                  <a:srgbClr val="F4CAB8"/>
                </a:solidFill>
                <a:latin typeface="Brygada 1918" pitchFamily="34" charset="0"/>
                <a:ea typeface="Brygada 1918" pitchFamily="34" charset="-122"/>
                <a:cs typeface="Brygada 1918" pitchFamily="34" charset="-120"/>
              </a:rPr>
              <a:t>Scalable Configuration</a:t>
            </a:r>
            <a:endParaRPr lang="en-US" sz="2200" dirty="0"/>
          </a:p>
        </p:txBody>
      </p:sp>
      <p:sp>
        <p:nvSpPr>
          <p:cNvPr id="12" name="Text 8"/>
          <p:cNvSpPr/>
          <p:nvPr/>
        </p:nvSpPr>
        <p:spPr>
          <a:xfrm>
            <a:off x="10861238" y="3504962"/>
            <a:ext cx="3019901" cy="1712119"/>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These systems could be configured with up to 4 Alpha processors, providing ample compute resources as needs grew.</a:t>
            </a:r>
            <a:endParaRPr lang="en-US" sz="1650" dirty="0"/>
          </a:p>
        </p:txBody>
      </p:sp>
      <p:sp>
        <p:nvSpPr>
          <p:cNvPr id="13" name="Shape 9"/>
          <p:cNvSpPr/>
          <p:nvPr/>
        </p:nvSpPr>
        <p:spPr>
          <a:xfrm>
            <a:off x="6235660" y="5672018"/>
            <a:ext cx="481727" cy="481727"/>
          </a:xfrm>
          <a:prstGeom prst="roundRect">
            <a:avLst>
              <a:gd name="adj" fmla="val 6667"/>
            </a:avLst>
          </a:prstGeom>
          <a:solidFill>
            <a:srgbClr val="4D1529"/>
          </a:solidFill>
          <a:ln/>
        </p:spPr>
      </p:sp>
      <p:sp>
        <p:nvSpPr>
          <p:cNvPr id="14" name="Text 10"/>
          <p:cNvSpPr/>
          <p:nvPr/>
        </p:nvSpPr>
        <p:spPr>
          <a:xfrm>
            <a:off x="6371987" y="5741551"/>
            <a:ext cx="208955" cy="342543"/>
          </a:xfrm>
          <a:prstGeom prst="rect">
            <a:avLst/>
          </a:prstGeom>
          <a:noFill/>
          <a:ln/>
        </p:spPr>
        <p:txBody>
          <a:bodyPr wrap="none" lIns="0" tIns="0" rIns="0" bIns="0" rtlCol="0" anchor="t"/>
          <a:lstStyle/>
          <a:p>
            <a:pPr algn="ctr" indent="0" marL="0">
              <a:lnSpc>
                <a:spcPts val="2650"/>
              </a:lnSpc>
              <a:buNone/>
            </a:pPr>
            <a:r>
              <a:rPr lang="en-US" sz="2650" b="1" dirty="0">
                <a:solidFill>
                  <a:srgbClr val="F4CAB8"/>
                </a:solidFill>
                <a:latin typeface="Brygada 1918" pitchFamily="34" charset="0"/>
                <a:ea typeface="Brygada 1918" pitchFamily="34" charset="-122"/>
                <a:cs typeface="Brygada 1918" pitchFamily="34" charset="-120"/>
              </a:rPr>
              <a:t>3</a:t>
            </a:r>
            <a:endParaRPr lang="en-US" sz="2650" dirty="0"/>
          </a:p>
        </p:txBody>
      </p:sp>
      <p:sp>
        <p:nvSpPr>
          <p:cNvPr id="15" name="Text 11"/>
          <p:cNvSpPr/>
          <p:nvPr/>
        </p:nvSpPr>
        <p:spPr>
          <a:xfrm>
            <a:off x="6931462" y="5672018"/>
            <a:ext cx="2854643" cy="356830"/>
          </a:xfrm>
          <a:prstGeom prst="rect">
            <a:avLst/>
          </a:prstGeom>
          <a:noFill/>
          <a:ln/>
        </p:spPr>
        <p:txBody>
          <a:bodyPr wrap="none" lIns="0" tIns="0" rIns="0" bIns="0" rtlCol="0" anchor="t"/>
          <a:lstStyle/>
          <a:p>
            <a:pPr indent="0" marL="0">
              <a:lnSpc>
                <a:spcPts val="2800"/>
              </a:lnSpc>
              <a:buNone/>
            </a:pPr>
            <a:r>
              <a:rPr lang="en-US" sz="2200" b="1" dirty="0">
                <a:solidFill>
                  <a:srgbClr val="F4CAB8"/>
                </a:solidFill>
                <a:latin typeface="Brygada 1918" pitchFamily="34" charset="0"/>
                <a:ea typeface="Brygada 1918" pitchFamily="34" charset="-122"/>
                <a:cs typeface="Brygada 1918" pitchFamily="34" charset="-120"/>
              </a:rPr>
              <a:t>Robust Reliability</a:t>
            </a:r>
            <a:endParaRPr lang="en-US" sz="2200" dirty="0"/>
          </a:p>
        </p:txBody>
      </p:sp>
      <p:sp>
        <p:nvSpPr>
          <p:cNvPr id="16" name="Text 12"/>
          <p:cNvSpPr/>
          <p:nvPr/>
        </p:nvSpPr>
        <p:spPr>
          <a:xfrm>
            <a:off x="6931462" y="6157198"/>
            <a:ext cx="6949678" cy="684848"/>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With advanced fault-tolerance features, the AlphaServer 4000 series ensured high availability for critical applications.</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76287"/>
          </a:xfrm>
          <a:prstGeom prst="rect">
            <a:avLst/>
          </a:prstGeom>
        </p:spPr>
      </p:pic>
      <p:pic>
        <p:nvPicPr>
          <p:cNvPr id="3" name="Image 1" descr="preencoded.png">    </p:cNvPr>
          <p:cNvPicPr>
            <a:picLocks noChangeAspect="1"/>
          </p:cNvPicPr>
          <p:nvPr/>
        </p:nvPicPr>
        <p:blipFill>
          <a:blip r:embed="rId2"/>
          <a:stretch>
            <a:fillRect/>
          </a:stretch>
        </p:blipFill>
        <p:spPr>
          <a:xfrm>
            <a:off x="5887760" y="267533"/>
            <a:ext cx="2854881" cy="2141220"/>
          </a:xfrm>
          <a:prstGeom prst="rect">
            <a:avLst/>
          </a:prstGeom>
        </p:spPr>
      </p:pic>
      <p:sp>
        <p:nvSpPr>
          <p:cNvPr id="4" name="Text 0"/>
          <p:cNvSpPr/>
          <p:nvPr/>
        </p:nvSpPr>
        <p:spPr>
          <a:xfrm>
            <a:off x="749260" y="3622834"/>
            <a:ext cx="6822043" cy="713542"/>
          </a:xfrm>
          <a:prstGeom prst="rect">
            <a:avLst/>
          </a:prstGeom>
          <a:noFill/>
          <a:ln/>
        </p:spPr>
        <p:txBody>
          <a:bodyPr wrap="none" lIns="0" tIns="0" rIns="0" bIns="0" rtlCol="0" anchor="t"/>
          <a:lstStyle/>
          <a:p>
            <a:pPr indent="0" marL="0">
              <a:lnSpc>
                <a:spcPts val="5600"/>
              </a:lnSpc>
              <a:buNone/>
            </a:pPr>
            <a:r>
              <a:rPr lang="en-US" sz="4450" b="1" dirty="0">
                <a:solidFill>
                  <a:srgbClr val="FFB393"/>
                </a:solidFill>
                <a:latin typeface="Brygada 1918" pitchFamily="34" charset="0"/>
                <a:ea typeface="Brygada 1918" pitchFamily="34" charset="-122"/>
                <a:cs typeface="Brygada 1918" pitchFamily="34" charset="-120"/>
              </a:rPr>
              <a:t>AlphaServer 8000 Series</a:t>
            </a:r>
            <a:endParaRPr lang="en-US" sz="4450" dirty="0"/>
          </a:p>
        </p:txBody>
      </p:sp>
      <p:sp>
        <p:nvSpPr>
          <p:cNvPr id="5" name="Shape 1"/>
          <p:cNvSpPr/>
          <p:nvPr/>
        </p:nvSpPr>
        <p:spPr>
          <a:xfrm>
            <a:off x="749260" y="4657487"/>
            <a:ext cx="4234577" cy="2625447"/>
          </a:xfrm>
          <a:prstGeom prst="roundRect">
            <a:avLst>
              <a:gd name="adj" fmla="val 1223"/>
            </a:avLst>
          </a:prstGeom>
          <a:solidFill>
            <a:srgbClr val="4D1529"/>
          </a:solidFill>
          <a:ln/>
        </p:spPr>
      </p:sp>
      <p:sp>
        <p:nvSpPr>
          <p:cNvPr id="6" name="Text 2"/>
          <p:cNvSpPr/>
          <p:nvPr/>
        </p:nvSpPr>
        <p:spPr>
          <a:xfrm>
            <a:off x="963335" y="4871561"/>
            <a:ext cx="3212187" cy="356830"/>
          </a:xfrm>
          <a:prstGeom prst="rect">
            <a:avLst/>
          </a:prstGeom>
          <a:noFill/>
          <a:ln/>
        </p:spPr>
        <p:txBody>
          <a:bodyPr wrap="none" lIns="0" tIns="0" rIns="0" bIns="0" rtlCol="0" anchor="t"/>
          <a:lstStyle/>
          <a:p>
            <a:pPr indent="0" marL="0">
              <a:lnSpc>
                <a:spcPts val="2800"/>
              </a:lnSpc>
              <a:buNone/>
            </a:pPr>
            <a:r>
              <a:rPr lang="en-US" sz="2200" b="1" dirty="0">
                <a:solidFill>
                  <a:srgbClr val="F4CAB8"/>
                </a:solidFill>
                <a:latin typeface="Brygada 1918" pitchFamily="34" charset="0"/>
                <a:ea typeface="Brygada 1918" pitchFamily="34" charset="-122"/>
                <a:cs typeface="Brygada 1918" pitchFamily="34" charset="-120"/>
              </a:rPr>
              <a:t>Enterprise-Class Power</a:t>
            </a:r>
            <a:endParaRPr lang="en-US" sz="2200" dirty="0"/>
          </a:p>
        </p:txBody>
      </p:sp>
      <p:sp>
        <p:nvSpPr>
          <p:cNvPr id="7" name="Text 3"/>
          <p:cNvSpPr/>
          <p:nvPr/>
        </p:nvSpPr>
        <p:spPr>
          <a:xfrm>
            <a:off x="963335" y="5356741"/>
            <a:ext cx="3806428" cy="1712119"/>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 AlphaServer 8000 series represented the top-end of the Alpha lineup, delivering unparalleled performance and scalability.</a:t>
            </a:r>
            <a:endParaRPr lang="en-US" sz="1650" dirty="0"/>
          </a:p>
        </p:txBody>
      </p:sp>
      <p:sp>
        <p:nvSpPr>
          <p:cNvPr id="8" name="Shape 4"/>
          <p:cNvSpPr/>
          <p:nvPr/>
        </p:nvSpPr>
        <p:spPr>
          <a:xfrm>
            <a:off x="5197912" y="4657487"/>
            <a:ext cx="4234577" cy="2625447"/>
          </a:xfrm>
          <a:prstGeom prst="roundRect">
            <a:avLst>
              <a:gd name="adj" fmla="val 1223"/>
            </a:avLst>
          </a:prstGeom>
          <a:solidFill>
            <a:srgbClr val="4D1529"/>
          </a:solidFill>
          <a:ln/>
        </p:spPr>
      </p:sp>
      <p:sp>
        <p:nvSpPr>
          <p:cNvPr id="9" name="Text 5"/>
          <p:cNvSpPr/>
          <p:nvPr/>
        </p:nvSpPr>
        <p:spPr>
          <a:xfrm>
            <a:off x="5411986" y="4871561"/>
            <a:ext cx="3082885" cy="356830"/>
          </a:xfrm>
          <a:prstGeom prst="rect">
            <a:avLst/>
          </a:prstGeom>
          <a:noFill/>
          <a:ln/>
        </p:spPr>
        <p:txBody>
          <a:bodyPr wrap="none" lIns="0" tIns="0" rIns="0" bIns="0" rtlCol="0" anchor="t"/>
          <a:lstStyle/>
          <a:p>
            <a:pPr indent="0" marL="0">
              <a:lnSpc>
                <a:spcPts val="2800"/>
              </a:lnSpc>
              <a:buNone/>
            </a:pPr>
            <a:r>
              <a:rPr lang="en-US" sz="2200" b="1" dirty="0">
                <a:solidFill>
                  <a:srgbClr val="F4CAB8"/>
                </a:solidFill>
                <a:latin typeface="Brygada 1918" pitchFamily="34" charset="0"/>
                <a:ea typeface="Brygada 1918" pitchFamily="34" charset="-122"/>
                <a:cs typeface="Brygada 1918" pitchFamily="34" charset="-120"/>
              </a:rPr>
              <a:t>Flexible Configuration</a:t>
            </a:r>
            <a:endParaRPr lang="en-US" sz="2200" dirty="0"/>
          </a:p>
        </p:txBody>
      </p:sp>
      <p:sp>
        <p:nvSpPr>
          <p:cNvPr id="10" name="Text 6"/>
          <p:cNvSpPr/>
          <p:nvPr/>
        </p:nvSpPr>
        <p:spPr>
          <a:xfrm>
            <a:off x="5411986" y="5356741"/>
            <a:ext cx="3806428" cy="1369695"/>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These systems could be configured with up to 8 Alpha processors and offered extensive expansion capabilities.</a:t>
            </a:r>
            <a:endParaRPr lang="en-US" sz="1650" dirty="0"/>
          </a:p>
        </p:txBody>
      </p:sp>
      <p:sp>
        <p:nvSpPr>
          <p:cNvPr id="11" name="Shape 7"/>
          <p:cNvSpPr/>
          <p:nvPr/>
        </p:nvSpPr>
        <p:spPr>
          <a:xfrm>
            <a:off x="9646563" y="4657487"/>
            <a:ext cx="4234577" cy="2625447"/>
          </a:xfrm>
          <a:prstGeom prst="roundRect">
            <a:avLst>
              <a:gd name="adj" fmla="val 1223"/>
            </a:avLst>
          </a:prstGeom>
          <a:solidFill>
            <a:srgbClr val="4D1529"/>
          </a:solidFill>
          <a:ln/>
        </p:spPr>
      </p:sp>
      <p:sp>
        <p:nvSpPr>
          <p:cNvPr id="12" name="Text 8"/>
          <p:cNvSpPr/>
          <p:nvPr/>
        </p:nvSpPr>
        <p:spPr>
          <a:xfrm>
            <a:off x="9860637" y="4871561"/>
            <a:ext cx="2854643" cy="356830"/>
          </a:xfrm>
          <a:prstGeom prst="rect">
            <a:avLst/>
          </a:prstGeom>
          <a:noFill/>
          <a:ln/>
        </p:spPr>
        <p:txBody>
          <a:bodyPr wrap="none" lIns="0" tIns="0" rIns="0" bIns="0" rtlCol="0" anchor="t"/>
          <a:lstStyle/>
          <a:p>
            <a:pPr indent="0" marL="0">
              <a:lnSpc>
                <a:spcPts val="2800"/>
              </a:lnSpc>
              <a:buNone/>
            </a:pPr>
            <a:r>
              <a:rPr lang="en-US" sz="2200" b="1" dirty="0">
                <a:solidFill>
                  <a:srgbClr val="F4CAB8"/>
                </a:solidFill>
                <a:latin typeface="Brygada 1918" pitchFamily="34" charset="0"/>
                <a:ea typeface="Brygada 1918" pitchFamily="34" charset="-122"/>
                <a:cs typeface="Brygada 1918" pitchFamily="34" charset="-120"/>
              </a:rPr>
              <a:t>Reliable Operation</a:t>
            </a:r>
            <a:endParaRPr lang="en-US" sz="2200" dirty="0"/>
          </a:p>
        </p:txBody>
      </p:sp>
      <p:sp>
        <p:nvSpPr>
          <p:cNvPr id="13" name="Text 9"/>
          <p:cNvSpPr/>
          <p:nvPr/>
        </p:nvSpPr>
        <p:spPr>
          <a:xfrm>
            <a:off x="9860637" y="5356741"/>
            <a:ext cx="3806428" cy="1712119"/>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 AlphaServer 8000 series was designed for mission-critical environments, with a focus on high availability and fault-tolerance.</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381887" y="2235756"/>
            <a:ext cx="5010626" cy="3757970"/>
          </a:xfrm>
          <a:prstGeom prst="rect">
            <a:avLst/>
          </a:prstGeom>
        </p:spPr>
      </p:pic>
      <p:sp>
        <p:nvSpPr>
          <p:cNvPr id="4" name="Text 0"/>
          <p:cNvSpPr/>
          <p:nvPr/>
        </p:nvSpPr>
        <p:spPr>
          <a:xfrm>
            <a:off x="666036" y="525066"/>
            <a:ext cx="6388298" cy="634365"/>
          </a:xfrm>
          <a:prstGeom prst="rect">
            <a:avLst/>
          </a:prstGeom>
          <a:noFill/>
          <a:ln/>
        </p:spPr>
        <p:txBody>
          <a:bodyPr wrap="none" lIns="0" tIns="0" rIns="0" bIns="0" rtlCol="0" anchor="t"/>
          <a:lstStyle/>
          <a:p>
            <a:pPr indent="0" marL="0">
              <a:lnSpc>
                <a:spcPts val="4950"/>
              </a:lnSpc>
              <a:buNone/>
            </a:pPr>
            <a:r>
              <a:rPr lang="en-US" sz="3950" b="1" dirty="0">
                <a:solidFill>
                  <a:srgbClr val="FFB393"/>
                </a:solidFill>
                <a:latin typeface="Brygada 1918" pitchFamily="34" charset="0"/>
                <a:ea typeface="Brygada 1918" pitchFamily="34" charset="-122"/>
                <a:cs typeface="Brygada 1918" pitchFamily="34" charset="-120"/>
              </a:rPr>
              <a:t>AlphaServer 1000A Series</a:t>
            </a:r>
            <a:endParaRPr lang="en-US" sz="3950" dirty="0"/>
          </a:p>
        </p:txBody>
      </p:sp>
      <p:pic>
        <p:nvPicPr>
          <p:cNvPr id="5" name="Image 2" descr="preencoded.png">    </p:cNvPr>
          <p:cNvPicPr>
            <a:picLocks noChangeAspect="1"/>
          </p:cNvPicPr>
          <p:nvPr/>
        </p:nvPicPr>
        <p:blipFill>
          <a:blip r:embed="rId3"/>
          <a:stretch>
            <a:fillRect/>
          </a:stretch>
        </p:blipFill>
        <p:spPr>
          <a:xfrm>
            <a:off x="666036" y="1444823"/>
            <a:ext cx="475774" cy="475774"/>
          </a:xfrm>
          <a:prstGeom prst="rect">
            <a:avLst/>
          </a:prstGeom>
        </p:spPr>
      </p:pic>
      <p:sp>
        <p:nvSpPr>
          <p:cNvPr id="6" name="Text 1"/>
          <p:cNvSpPr/>
          <p:nvPr/>
        </p:nvSpPr>
        <p:spPr>
          <a:xfrm>
            <a:off x="666036" y="2110859"/>
            <a:ext cx="2537460" cy="317063"/>
          </a:xfrm>
          <a:prstGeom prst="rect">
            <a:avLst/>
          </a:prstGeom>
          <a:noFill/>
          <a:ln/>
        </p:spPr>
        <p:txBody>
          <a:bodyPr wrap="none" lIns="0" tIns="0" rIns="0" bIns="0" rtlCol="0" anchor="t"/>
          <a:lstStyle/>
          <a:p>
            <a:pPr algn="l" indent="0" marL="0">
              <a:lnSpc>
                <a:spcPts val="2450"/>
              </a:lnSpc>
              <a:buNone/>
            </a:pPr>
            <a:r>
              <a:rPr lang="en-US" sz="1950" b="1" dirty="0">
                <a:solidFill>
                  <a:srgbClr val="F4CAB8"/>
                </a:solidFill>
                <a:latin typeface="Brygada 1918" pitchFamily="34" charset="0"/>
                <a:ea typeface="Brygada 1918" pitchFamily="34" charset="-122"/>
                <a:cs typeface="Brygada 1918" pitchFamily="34" charset="-120"/>
              </a:rPr>
              <a:t>Compact Design</a:t>
            </a:r>
            <a:endParaRPr lang="en-US" sz="1950" dirty="0"/>
          </a:p>
        </p:txBody>
      </p:sp>
      <p:sp>
        <p:nvSpPr>
          <p:cNvPr id="7" name="Text 2"/>
          <p:cNvSpPr/>
          <p:nvPr/>
        </p:nvSpPr>
        <p:spPr>
          <a:xfrm>
            <a:off x="666036" y="2542103"/>
            <a:ext cx="7811929" cy="608648"/>
          </a:xfrm>
          <a:prstGeom prst="rect">
            <a:avLst/>
          </a:prstGeom>
          <a:noFill/>
          <a:ln/>
        </p:spPr>
        <p:txBody>
          <a:bodyPr wrap="square" lIns="0" tIns="0" rIns="0" bIns="0" rtlCol="0" anchor="t"/>
          <a:lstStyle/>
          <a:p>
            <a:pPr algn="l" indent="0" marL="0">
              <a:lnSpc>
                <a:spcPts val="2350"/>
              </a:lnSpc>
              <a:buNone/>
            </a:pPr>
            <a:r>
              <a:rPr lang="en-US" sz="1450" dirty="0">
                <a:solidFill>
                  <a:srgbClr val="F4CAB8"/>
                </a:solidFill>
                <a:latin typeface="Montserrat" pitchFamily="34" charset="0"/>
                <a:ea typeface="Montserrat" pitchFamily="34" charset="-122"/>
                <a:cs typeface="Montserrat" pitchFamily="34" charset="-120"/>
              </a:rPr>
              <a:t>The AlphaServer 1000A series offered a space-saving, tower-based form factor for smaller environments.</a:t>
            </a:r>
            <a:endParaRPr lang="en-US" sz="1450" dirty="0"/>
          </a:p>
        </p:txBody>
      </p:sp>
      <p:pic>
        <p:nvPicPr>
          <p:cNvPr id="8" name="Image 3" descr="preencoded.png">    </p:cNvPr>
          <p:cNvPicPr>
            <a:picLocks noChangeAspect="1"/>
          </p:cNvPicPr>
          <p:nvPr/>
        </p:nvPicPr>
        <p:blipFill>
          <a:blip r:embed="rId4"/>
          <a:stretch>
            <a:fillRect/>
          </a:stretch>
        </p:blipFill>
        <p:spPr>
          <a:xfrm>
            <a:off x="666036" y="3721656"/>
            <a:ext cx="475774" cy="475774"/>
          </a:xfrm>
          <a:prstGeom prst="rect">
            <a:avLst/>
          </a:prstGeom>
        </p:spPr>
      </p:pic>
      <p:sp>
        <p:nvSpPr>
          <p:cNvPr id="9" name="Text 3"/>
          <p:cNvSpPr/>
          <p:nvPr/>
        </p:nvSpPr>
        <p:spPr>
          <a:xfrm>
            <a:off x="666036" y="4387691"/>
            <a:ext cx="2789992" cy="317063"/>
          </a:xfrm>
          <a:prstGeom prst="rect">
            <a:avLst/>
          </a:prstGeom>
          <a:noFill/>
          <a:ln/>
        </p:spPr>
        <p:txBody>
          <a:bodyPr wrap="none" lIns="0" tIns="0" rIns="0" bIns="0" rtlCol="0" anchor="t"/>
          <a:lstStyle/>
          <a:p>
            <a:pPr algn="l" indent="0" marL="0">
              <a:lnSpc>
                <a:spcPts val="2450"/>
              </a:lnSpc>
              <a:buNone/>
            </a:pPr>
            <a:r>
              <a:rPr lang="en-US" sz="1950" b="1" dirty="0">
                <a:solidFill>
                  <a:srgbClr val="F4CAB8"/>
                </a:solidFill>
                <a:latin typeface="Brygada 1918" pitchFamily="34" charset="0"/>
                <a:ea typeface="Brygada 1918" pitchFamily="34" charset="-122"/>
                <a:cs typeface="Brygada 1918" pitchFamily="34" charset="-120"/>
              </a:rPr>
              <a:t>Balanced Performance</a:t>
            </a:r>
            <a:endParaRPr lang="en-US" sz="1950" dirty="0"/>
          </a:p>
        </p:txBody>
      </p:sp>
      <p:sp>
        <p:nvSpPr>
          <p:cNvPr id="10" name="Text 4"/>
          <p:cNvSpPr/>
          <p:nvPr/>
        </p:nvSpPr>
        <p:spPr>
          <a:xfrm>
            <a:off x="666036" y="4818936"/>
            <a:ext cx="7811929" cy="608648"/>
          </a:xfrm>
          <a:prstGeom prst="rect">
            <a:avLst/>
          </a:prstGeom>
          <a:noFill/>
          <a:ln/>
        </p:spPr>
        <p:txBody>
          <a:bodyPr wrap="square" lIns="0" tIns="0" rIns="0" bIns="0" rtlCol="0" anchor="t"/>
          <a:lstStyle/>
          <a:p>
            <a:pPr algn="l" indent="0" marL="0">
              <a:lnSpc>
                <a:spcPts val="2350"/>
              </a:lnSpc>
              <a:buNone/>
            </a:pPr>
            <a:r>
              <a:rPr lang="en-US" sz="1450" dirty="0">
                <a:solidFill>
                  <a:srgbClr val="F4CAB8"/>
                </a:solidFill>
                <a:latin typeface="Montserrat" pitchFamily="34" charset="0"/>
                <a:ea typeface="Montserrat" pitchFamily="34" charset="-122"/>
                <a:cs typeface="Montserrat" pitchFamily="34" charset="-120"/>
              </a:rPr>
              <a:t>These systems delivered a compelling combination of processing power and cost-effectiveness.</a:t>
            </a:r>
            <a:endParaRPr lang="en-US" sz="1450" dirty="0"/>
          </a:p>
        </p:txBody>
      </p:sp>
      <p:pic>
        <p:nvPicPr>
          <p:cNvPr id="11" name="Image 4" descr="preencoded.png">    </p:cNvPr>
          <p:cNvPicPr>
            <a:picLocks noChangeAspect="1"/>
          </p:cNvPicPr>
          <p:nvPr/>
        </p:nvPicPr>
        <p:blipFill>
          <a:blip r:embed="rId5"/>
          <a:stretch>
            <a:fillRect/>
          </a:stretch>
        </p:blipFill>
        <p:spPr>
          <a:xfrm>
            <a:off x="666036" y="5998488"/>
            <a:ext cx="475774" cy="475774"/>
          </a:xfrm>
          <a:prstGeom prst="rect">
            <a:avLst/>
          </a:prstGeom>
        </p:spPr>
      </p:pic>
      <p:sp>
        <p:nvSpPr>
          <p:cNvPr id="12" name="Text 5"/>
          <p:cNvSpPr/>
          <p:nvPr/>
        </p:nvSpPr>
        <p:spPr>
          <a:xfrm>
            <a:off x="666036" y="6664523"/>
            <a:ext cx="2537460" cy="317063"/>
          </a:xfrm>
          <a:prstGeom prst="rect">
            <a:avLst/>
          </a:prstGeom>
          <a:noFill/>
          <a:ln/>
        </p:spPr>
        <p:txBody>
          <a:bodyPr wrap="none" lIns="0" tIns="0" rIns="0" bIns="0" rtlCol="0" anchor="t"/>
          <a:lstStyle/>
          <a:p>
            <a:pPr algn="l" indent="0" marL="0">
              <a:lnSpc>
                <a:spcPts val="2450"/>
              </a:lnSpc>
              <a:buNone/>
            </a:pPr>
            <a:r>
              <a:rPr lang="en-US" sz="1950" b="1" dirty="0">
                <a:solidFill>
                  <a:srgbClr val="F4CAB8"/>
                </a:solidFill>
                <a:latin typeface="Brygada 1918" pitchFamily="34" charset="0"/>
                <a:ea typeface="Brygada 1918" pitchFamily="34" charset="-122"/>
                <a:cs typeface="Brygada 1918" pitchFamily="34" charset="-120"/>
              </a:rPr>
              <a:t>Reliable Operation</a:t>
            </a:r>
            <a:endParaRPr lang="en-US" sz="1950" dirty="0"/>
          </a:p>
        </p:txBody>
      </p:sp>
      <p:sp>
        <p:nvSpPr>
          <p:cNvPr id="13" name="Text 6"/>
          <p:cNvSpPr/>
          <p:nvPr/>
        </p:nvSpPr>
        <p:spPr>
          <a:xfrm>
            <a:off x="666036" y="7095768"/>
            <a:ext cx="7811929" cy="608648"/>
          </a:xfrm>
          <a:prstGeom prst="rect">
            <a:avLst/>
          </a:prstGeom>
          <a:noFill/>
          <a:ln/>
        </p:spPr>
        <p:txBody>
          <a:bodyPr wrap="square" lIns="0" tIns="0" rIns="0" bIns="0" rtlCol="0" anchor="t"/>
          <a:lstStyle/>
          <a:p>
            <a:pPr algn="l" indent="0" marL="0">
              <a:lnSpc>
                <a:spcPts val="2350"/>
              </a:lnSpc>
              <a:buNone/>
            </a:pPr>
            <a:r>
              <a:rPr lang="en-US" sz="1450" dirty="0">
                <a:solidFill>
                  <a:srgbClr val="F4CAB8"/>
                </a:solidFill>
                <a:latin typeface="Montserrat" pitchFamily="34" charset="0"/>
                <a:ea typeface="Montserrat" pitchFamily="34" charset="-122"/>
                <a:cs typeface="Montserrat" pitchFamily="34" charset="-120"/>
              </a:rPr>
              <a:t>With features like redundant power supplies, the 1000A series ensured high uptime for critical workloads.</a:t>
            </a: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11533" y="813911"/>
            <a:ext cx="4951333" cy="6601778"/>
          </a:xfrm>
          <a:prstGeom prst="rect">
            <a:avLst/>
          </a:prstGeom>
        </p:spPr>
      </p:pic>
      <p:sp>
        <p:nvSpPr>
          <p:cNvPr id="4" name="Text 0"/>
          <p:cNvSpPr/>
          <p:nvPr/>
        </p:nvSpPr>
        <p:spPr>
          <a:xfrm>
            <a:off x="749260" y="814864"/>
            <a:ext cx="6736437" cy="713542"/>
          </a:xfrm>
          <a:prstGeom prst="rect">
            <a:avLst/>
          </a:prstGeom>
          <a:noFill/>
          <a:ln/>
        </p:spPr>
        <p:txBody>
          <a:bodyPr wrap="none" lIns="0" tIns="0" rIns="0" bIns="0" rtlCol="0" anchor="t"/>
          <a:lstStyle/>
          <a:p>
            <a:pPr indent="0" marL="0">
              <a:lnSpc>
                <a:spcPts val="5600"/>
              </a:lnSpc>
              <a:buNone/>
            </a:pPr>
            <a:r>
              <a:rPr lang="en-US" sz="4450" b="1" dirty="0">
                <a:solidFill>
                  <a:srgbClr val="FFB393"/>
                </a:solidFill>
                <a:latin typeface="Brygada 1918" pitchFamily="34" charset="0"/>
                <a:ea typeface="Brygada 1918" pitchFamily="34" charset="-122"/>
                <a:cs typeface="Brygada 1918" pitchFamily="34" charset="-120"/>
              </a:rPr>
              <a:t>AlphaServer 2100 Series</a:t>
            </a:r>
            <a:endParaRPr lang="en-US" sz="4450" dirty="0"/>
          </a:p>
        </p:txBody>
      </p:sp>
      <p:sp>
        <p:nvSpPr>
          <p:cNvPr id="5" name="Shape 1"/>
          <p:cNvSpPr/>
          <p:nvPr/>
        </p:nvSpPr>
        <p:spPr>
          <a:xfrm>
            <a:off x="1055132" y="1849517"/>
            <a:ext cx="30480" cy="5565100"/>
          </a:xfrm>
          <a:prstGeom prst="roundRect">
            <a:avLst>
              <a:gd name="adj" fmla="val 105366"/>
            </a:avLst>
          </a:prstGeom>
          <a:solidFill>
            <a:srgbClr val="662E42"/>
          </a:solidFill>
          <a:ln/>
        </p:spPr>
      </p:sp>
      <p:sp>
        <p:nvSpPr>
          <p:cNvPr id="6" name="Shape 2"/>
          <p:cNvSpPr/>
          <p:nvPr/>
        </p:nvSpPr>
        <p:spPr>
          <a:xfrm>
            <a:off x="1280755" y="2316004"/>
            <a:ext cx="749260" cy="30480"/>
          </a:xfrm>
          <a:prstGeom prst="roundRect">
            <a:avLst>
              <a:gd name="adj" fmla="val 105366"/>
            </a:avLst>
          </a:prstGeom>
          <a:solidFill>
            <a:srgbClr val="662E42"/>
          </a:solidFill>
          <a:ln/>
        </p:spPr>
      </p:sp>
      <p:sp>
        <p:nvSpPr>
          <p:cNvPr id="7" name="Shape 3"/>
          <p:cNvSpPr/>
          <p:nvPr/>
        </p:nvSpPr>
        <p:spPr>
          <a:xfrm>
            <a:off x="829508" y="2090380"/>
            <a:ext cx="481727" cy="481727"/>
          </a:xfrm>
          <a:prstGeom prst="roundRect">
            <a:avLst>
              <a:gd name="adj" fmla="val 6667"/>
            </a:avLst>
          </a:prstGeom>
          <a:solidFill>
            <a:srgbClr val="4D1529"/>
          </a:solidFill>
          <a:ln/>
        </p:spPr>
      </p:sp>
      <p:sp>
        <p:nvSpPr>
          <p:cNvPr id="8" name="Text 4"/>
          <p:cNvSpPr/>
          <p:nvPr/>
        </p:nvSpPr>
        <p:spPr>
          <a:xfrm>
            <a:off x="984647" y="2159913"/>
            <a:ext cx="171331" cy="342543"/>
          </a:xfrm>
          <a:prstGeom prst="rect">
            <a:avLst/>
          </a:prstGeom>
          <a:noFill/>
          <a:ln/>
        </p:spPr>
        <p:txBody>
          <a:bodyPr wrap="none" lIns="0" tIns="0" rIns="0" bIns="0" rtlCol="0" anchor="t"/>
          <a:lstStyle/>
          <a:p>
            <a:pPr algn="ctr" indent="0" marL="0">
              <a:lnSpc>
                <a:spcPts val="2650"/>
              </a:lnSpc>
              <a:buNone/>
            </a:pPr>
            <a:r>
              <a:rPr lang="en-US" sz="2650" b="1" dirty="0">
                <a:solidFill>
                  <a:srgbClr val="F4CAB8"/>
                </a:solidFill>
                <a:latin typeface="Brygada 1918" pitchFamily="34" charset="0"/>
                <a:ea typeface="Brygada 1918" pitchFamily="34" charset="-122"/>
                <a:cs typeface="Brygada 1918" pitchFamily="34" charset="-120"/>
              </a:rPr>
              <a:t>1</a:t>
            </a:r>
            <a:endParaRPr lang="en-US" sz="2650" dirty="0"/>
          </a:p>
        </p:txBody>
      </p:sp>
      <p:sp>
        <p:nvSpPr>
          <p:cNvPr id="9" name="Text 5"/>
          <p:cNvSpPr/>
          <p:nvPr/>
        </p:nvSpPr>
        <p:spPr>
          <a:xfrm>
            <a:off x="2247900" y="2063591"/>
            <a:ext cx="2854643"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pitchFamily="34" charset="0"/>
                <a:ea typeface="Brygada 1918" pitchFamily="34" charset="-122"/>
                <a:cs typeface="Brygada 1918" pitchFamily="34" charset="-120"/>
              </a:rPr>
              <a:t>Entry-Level Power</a:t>
            </a:r>
            <a:endParaRPr lang="en-US" sz="2200" dirty="0"/>
          </a:p>
        </p:txBody>
      </p:sp>
      <p:sp>
        <p:nvSpPr>
          <p:cNvPr id="10" name="Text 6"/>
          <p:cNvSpPr/>
          <p:nvPr/>
        </p:nvSpPr>
        <p:spPr>
          <a:xfrm>
            <a:off x="2247900" y="2548771"/>
            <a:ext cx="6146840"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 AlphaServer 2100 series provided a solid entry point into the world of Alpha-based computing.</a:t>
            </a:r>
            <a:endParaRPr lang="en-US" sz="1650" dirty="0"/>
          </a:p>
        </p:txBody>
      </p:sp>
      <p:sp>
        <p:nvSpPr>
          <p:cNvPr id="11" name="Shape 7"/>
          <p:cNvSpPr/>
          <p:nvPr/>
        </p:nvSpPr>
        <p:spPr>
          <a:xfrm>
            <a:off x="1280755" y="4128254"/>
            <a:ext cx="749260" cy="30480"/>
          </a:xfrm>
          <a:prstGeom prst="roundRect">
            <a:avLst>
              <a:gd name="adj" fmla="val 105366"/>
            </a:avLst>
          </a:prstGeom>
          <a:solidFill>
            <a:srgbClr val="662E42"/>
          </a:solidFill>
          <a:ln/>
        </p:spPr>
      </p:sp>
      <p:sp>
        <p:nvSpPr>
          <p:cNvPr id="12" name="Shape 8"/>
          <p:cNvSpPr/>
          <p:nvPr/>
        </p:nvSpPr>
        <p:spPr>
          <a:xfrm>
            <a:off x="829508" y="3902631"/>
            <a:ext cx="481727" cy="481727"/>
          </a:xfrm>
          <a:prstGeom prst="roundRect">
            <a:avLst>
              <a:gd name="adj" fmla="val 6667"/>
            </a:avLst>
          </a:prstGeom>
          <a:solidFill>
            <a:srgbClr val="4D1529"/>
          </a:solidFill>
          <a:ln/>
        </p:spPr>
      </p:sp>
      <p:sp>
        <p:nvSpPr>
          <p:cNvPr id="13" name="Text 9"/>
          <p:cNvSpPr/>
          <p:nvPr/>
        </p:nvSpPr>
        <p:spPr>
          <a:xfrm>
            <a:off x="972741" y="3972163"/>
            <a:ext cx="195263" cy="342543"/>
          </a:xfrm>
          <a:prstGeom prst="rect">
            <a:avLst/>
          </a:prstGeom>
          <a:noFill/>
          <a:ln/>
        </p:spPr>
        <p:txBody>
          <a:bodyPr wrap="none" lIns="0" tIns="0" rIns="0" bIns="0" rtlCol="0" anchor="t"/>
          <a:lstStyle/>
          <a:p>
            <a:pPr algn="ctr" indent="0" marL="0">
              <a:lnSpc>
                <a:spcPts val="2650"/>
              </a:lnSpc>
              <a:buNone/>
            </a:pPr>
            <a:r>
              <a:rPr lang="en-US" sz="2650" b="1" dirty="0">
                <a:solidFill>
                  <a:srgbClr val="F4CAB8"/>
                </a:solidFill>
                <a:latin typeface="Brygada 1918" pitchFamily="34" charset="0"/>
                <a:ea typeface="Brygada 1918" pitchFamily="34" charset="-122"/>
                <a:cs typeface="Brygada 1918" pitchFamily="34" charset="-120"/>
              </a:rPr>
              <a:t>2</a:t>
            </a:r>
            <a:endParaRPr lang="en-US" sz="2650" dirty="0"/>
          </a:p>
        </p:txBody>
      </p:sp>
      <p:sp>
        <p:nvSpPr>
          <p:cNvPr id="14" name="Text 10"/>
          <p:cNvSpPr/>
          <p:nvPr/>
        </p:nvSpPr>
        <p:spPr>
          <a:xfrm>
            <a:off x="2247900" y="3875842"/>
            <a:ext cx="3218736"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pitchFamily="34" charset="0"/>
                <a:ea typeface="Brygada 1918" pitchFamily="34" charset="-122"/>
                <a:cs typeface="Brygada 1918" pitchFamily="34" charset="-120"/>
              </a:rPr>
              <a:t>Flexible Configurations</a:t>
            </a:r>
            <a:endParaRPr lang="en-US" sz="2200" dirty="0"/>
          </a:p>
        </p:txBody>
      </p:sp>
      <p:sp>
        <p:nvSpPr>
          <p:cNvPr id="15" name="Text 11"/>
          <p:cNvSpPr/>
          <p:nvPr/>
        </p:nvSpPr>
        <p:spPr>
          <a:xfrm>
            <a:off x="2247900" y="4361021"/>
            <a:ext cx="6146840" cy="1027271"/>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These systems could be configured with up to 4 Alpha processors, allowing for incremental growth as needs evolved.</a:t>
            </a:r>
            <a:endParaRPr lang="en-US" sz="1650" dirty="0"/>
          </a:p>
        </p:txBody>
      </p:sp>
      <p:sp>
        <p:nvSpPr>
          <p:cNvPr id="16" name="Shape 12"/>
          <p:cNvSpPr/>
          <p:nvPr/>
        </p:nvSpPr>
        <p:spPr>
          <a:xfrm>
            <a:off x="1280755" y="6282928"/>
            <a:ext cx="749260" cy="30480"/>
          </a:xfrm>
          <a:prstGeom prst="roundRect">
            <a:avLst>
              <a:gd name="adj" fmla="val 105366"/>
            </a:avLst>
          </a:prstGeom>
          <a:solidFill>
            <a:srgbClr val="662E42"/>
          </a:solidFill>
          <a:ln/>
        </p:spPr>
      </p:sp>
      <p:sp>
        <p:nvSpPr>
          <p:cNvPr id="17" name="Shape 13"/>
          <p:cNvSpPr/>
          <p:nvPr/>
        </p:nvSpPr>
        <p:spPr>
          <a:xfrm>
            <a:off x="829508" y="6057305"/>
            <a:ext cx="481727" cy="481727"/>
          </a:xfrm>
          <a:prstGeom prst="roundRect">
            <a:avLst>
              <a:gd name="adj" fmla="val 6667"/>
            </a:avLst>
          </a:prstGeom>
          <a:solidFill>
            <a:srgbClr val="4D1529"/>
          </a:solidFill>
          <a:ln/>
        </p:spPr>
      </p:sp>
      <p:sp>
        <p:nvSpPr>
          <p:cNvPr id="18" name="Text 14"/>
          <p:cNvSpPr/>
          <p:nvPr/>
        </p:nvSpPr>
        <p:spPr>
          <a:xfrm>
            <a:off x="965835" y="6126837"/>
            <a:ext cx="208955" cy="342543"/>
          </a:xfrm>
          <a:prstGeom prst="rect">
            <a:avLst/>
          </a:prstGeom>
          <a:noFill/>
          <a:ln/>
        </p:spPr>
        <p:txBody>
          <a:bodyPr wrap="none" lIns="0" tIns="0" rIns="0" bIns="0" rtlCol="0" anchor="t"/>
          <a:lstStyle/>
          <a:p>
            <a:pPr algn="ctr" indent="0" marL="0">
              <a:lnSpc>
                <a:spcPts val="2650"/>
              </a:lnSpc>
              <a:buNone/>
            </a:pPr>
            <a:r>
              <a:rPr lang="en-US" sz="2650" b="1" dirty="0">
                <a:solidFill>
                  <a:srgbClr val="F4CAB8"/>
                </a:solidFill>
                <a:latin typeface="Brygada 1918" pitchFamily="34" charset="0"/>
                <a:ea typeface="Brygada 1918" pitchFamily="34" charset="-122"/>
                <a:cs typeface="Brygada 1918" pitchFamily="34" charset="-120"/>
              </a:rPr>
              <a:t>3</a:t>
            </a:r>
            <a:endParaRPr lang="en-US" sz="2650" dirty="0"/>
          </a:p>
        </p:txBody>
      </p:sp>
      <p:sp>
        <p:nvSpPr>
          <p:cNvPr id="19" name="Text 15"/>
          <p:cNvSpPr/>
          <p:nvPr/>
        </p:nvSpPr>
        <p:spPr>
          <a:xfrm>
            <a:off x="2247900" y="6030516"/>
            <a:ext cx="2854643" cy="356830"/>
          </a:xfrm>
          <a:prstGeom prst="rect">
            <a:avLst/>
          </a:prstGeom>
          <a:noFill/>
          <a:ln/>
        </p:spPr>
        <p:txBody>
          <a:bodyPr wrap="none" lIns="0" tIns="0" rIns="0" bIns="0" rtlCol="0" anchor="t"/>
          <a:lstStyle/>
          <a:p>
            <a:pPr algn="l" indent="0" marL="0">
              <a:lnSpc>
                <a:spcPts val="2800"/>
              </a:lnSpc>
              <a:buNone/>
            </a:pPr>
            <a:r>
              <a:rPr lang="en-US" sz="2200" b="1" dirty="0">
                <a:solidFill>
                  <a:srgbClr val="F4CAB8"/>
                </a:solidFill>
                <a:latin typeface="Brygada 1918" pitchFamily="34" charset="0"/>
                <a:ea typeface="Brygada 1918" pitchFamily="34" charset="-122"/>
                <a:cs typeface="Brygada 1918" pitchFamily="34" charset="-120"/>
              </a:rPr>
              <a:t>Reliable Operation</a:t>
            </a:r>
            <a:endParaRPr lang="en-US" sz="2200" dirty="0"/>
          </a:p>
        </p:txBody>
      </p:sp>
      <p:sp>
        <p:nvSpPr>
          <p:cNvPr id="20" name="Text 16"/>
          <p:cNvSpPr/>
          <p:nvPr/>
        </p:nvSpPr>
        <p:spPr>
          <a:xfrm>
            <a:off x="2247900" y="6515695"/>
            <a:ext cx="6146840" cy="684848"/>
          </a:xfrm>
          <a:prstGeom prst="rect">
            <a:avLst/>
          </a:prstGeom>
          <a:noFill/>
          <a:ln/>
        </p:spPr>
        <p:txBody>
          <a:bodyPr wrap="square" lIns="0" tIns="0" rIns="0" bIns="0" rtlCol="0" anchor="t"/>
          <a:lstStyle/>
          <a:p>
            <a:pPr algn="l"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With features like hot-swappable components, the 2100 series ensured high availability for critical applications.</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11533" y="2258020"/>
            <a:ext cx="4951214" cy="3713440"/>
          </a:xfrm>
          <a:prstGeom prst="rect">
            <a:avLst/>
          </a:prstGeom>
        </p:spPr>
      </p:pic>
      <p:sp>
        <p:nvSpPr>
          <p:cNvPr id="4" name="Text 0"/>
          <p:cNvSpPr/>
          <p:nvPr/>
        </p:nvSpPr>
        <p:spPr>
          <a:xfrm>
            <a:off x="749260" y="2004298"/>
            <a:ext cx="7645479" cy="1427083"/>
          </a:xfrm>
          <a:prstGeom prst="rect">
            <a:avLst/>
          </a:prstGeom>
          <a:noFill/>
          <a:ln/>
        </p:spPr>
        <p:txBody>
          <a:bodyPr wrap="square" lIns="0" tIns="0" rIns="0" bIns="0" rtlCol="0" anchor="t"/>
          <a:lstStyle/>
          <a:p>
            <a:pPr indent="0" marL="0">
              <a:lnSpc>
                <a:spcPts val="5600"/>
              </a:lnSpc>
              <a:buNone/>
            </a:pPr>
            <a:r>
              <a:rPr lang="en-US" sz="4450" b="1" dirty="0">
                <a:solidFill>
                  <a:srgbClr val="FFB393"/>
                </a:solidFill>
                <a:latin typeface="Brygada 1918" pitchFamily="34" charset="0"/>
                <a:ea typeface="Brygada 1918" pitchFamily="34" charset="-122"/>
                <a:cs typeface="Brygada 1918" pitchFamily="34" charset="-120"/>
              </a:rPr>
              <a:t>AlphaServer DS10 and DS20 Series</a:t>
            </a:r>
            <a:endParaRPr lang="en-US" sz="4450" dirty="0"/>
          </a:p>
        </p:txBody>
      </p:sp>
      <p:sp>
        <p:nvSpPr>
          <p:cNvPr id="5" name="Shape 1"/>
          <p:cNvSpPr/>
          <p:nvPr/>
        </p:nvSpPr>
        <p:spPr>
          <a:xfrm>
            <a:off x="749260" y="3752493"/>
            <a:ext cx="7645479" cy="2472690"/>
          </a:xfrm>
          <a:prstGeom prst="roundRect">
            <a:avLst>
              <a:gd name="adj" fmla="val 1299"/>
            </a:avLst>
          </a:prstGeom>
          <a:noFill/>
          <a:ln w="7620">
            <a:solidFill>
              <a:srgbClr val="FFFFFF">
                <a:alpha val="24000"/>
              </a:srgbClr>
            </a:solidFill>
            <a:prstDash val="solid"/>
          </a:ln>
        </p:spPr>
      </p:sp>
      <p:sp>
        <p:nvSpPr>
          <p:cNvPr id="6" name="Shape 2"/>
          <p:cNvSpPr/>
          <p:nvPr/>
        </p:nvSpPr>
        <p:spPr>
          <a:xfrm>
            <a:off x="756880" y="3760113"/>
            <a:ext cx="7629406" cy="614363"/>
          </a:xfrm>
          <a:prstGeom prst="rect">
            <a:avLst/>
          </a:prstGeom>
          <a:solidFill>
            <a:srgbClr val="FFFFFF">
              <a:alpha val="4000"/>
            </a:srgbClr>
          </a:solidFill>
          <a:ln/>
        </p:spPr>
      </p:sp>
      <p:sp>
        <p:nvSpPr>
          <p:cNvPr id="7" name="Text 3"/>
          <p:cNvSpPr/>
          <p:nvPr/>
        </p:nvSpPr>
        <p:spPr>
          <a:xfrm>
            <a:off x="971907" y="3896082"/>
            <a:ext cx="211085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Model</a:t>
            </a:r>
            <a:endParaRPr lang="en-US" sz="1650" dirty="0"/>
          </a:p>
        </p:txBody>
      </p:sp>
      <p:sp>
        <p:nvSpPr>
          <p:cNvPr id="8" name="Text 4"/>
          <p:cNvSpPr/>
          <p:nvPr/>
        </p:nvSpPr>
        <p:spPr>
          <a:xfrm>
            <a:off x="3518535" y="3896082"/>
            <a:ext cx="210704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AlphaServer DS10</a:t>
            </a:r>
            <a:endParaRPr lang="en-US" sz="1650" dirty="0"/>
          </a:p>
        </p:txBody>
      </p:sp>
      <p:sp>
        <p:nvSpPr>
          <p:cNvPr id="9" name="Text 5"/>
          <p:cNvSpPr/>
          <p:nvPr/>
        </p:nvSpPr>
        <p:spPr>
          <a:xfrm>
            <a:off x="6061353" y="3896082"/>
            <a:ext cx="211085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AlphaServer DS20</a:t>
            </a:r>
            <a:endParaRPr lang="en-US" sz="1650" dirty="0"/>
          </a:p>
        </p:txBody>
      </p:sp>
      <p:sp>
        <p:nvSpPr>
          <p:cNvPr id="10" name="Shape 6"/>
          <p:cNvSpPr/>
          <p:nvPr/>
        </p:nvSpPr>
        <p:spPr>
          <a:xfrm>
            <a:off x="756880" y="4374475"/>
            <a:ext cx="7629406" cy="614363"/>
          </a:xfrm>
          <a:prstGeom prst="rect">
            <a:avLst/>
          </a:prstGeom>
          <a:solidFill>
            <a:srgbClr val="000000">
              <a:alpha val="4000"/>
            </a:srgbClr>
          </a:solidFill>
          <a:ln/>
        </p:spPr>
      </p:sp>
      <p:sp>
        <p:nvSpPr>
          <p:cNvPr id="11" name="Text 7"/>
          <p:cNvSpPr/>
          <p:nvPr/>
        </p:nvSpPr>
        <p:spPr>
          <a:xfrm>
            <a:off x="971907" y="4510445"/>
            <a:ext cx="211085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Processors</a:t>
            </a:r>
            <a:endParaRPr lang="en-US" sz="1650" dirty="0"/>
          </a:p>
        </p:txBody>
      </p:sp>
      <p:sp>
        <p:nvSpPr>
          <p:cNvPr id="12" name="Text 8"/>
          <p:cNvSpPr/>
          <p:nvPr/>
        </p:nvSpPr>
        <p:spPr>
          <a:xfrm>
            <a:off x="3518535" y="4510445"/>
            <a:ext cx="210704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1 or 2 Alpha CPUs</a:t>
            </a:r>
            <a:endParaRPr lang="en-US" sz="1650" dirty="0"/>
          </a:p>
        </p:txBody>
      </p:sp>
      <p:sp>
        <p:nvSpPr>
          <p:cNvPr id="13" name="Text 9"/>
          <p:cNvSpPr/>
          <p:nvPr/>
        </p:nvSpPr>
        <p:spPr>
          <a:xfrm>
            <a:off x="6061353" y="4510445"/>
            <a:ext cx="211085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1 or 2 Alpha CPUs</a:t>
            </a:r>
            <a:endParaRPr lang="en-US" sz="1650" dirty="0"/>
          </a:p>
        </p:txBody>
      </p:sp>
      <p:sp>
        <p:nvSpPr>
          <p:cNvPr id="14" name="Shape 10"/>
          <p:cNvSpPr/>
          <p:nvPr/>
        </p:nvSpPr>
        <p:spPr>
          <a:xfrm>
            <a:off x="756880" y="4988838"/>
            <a:ext cx="7629406" cy="614363"/>
          </a:xfrm>
          <a:prstGeom prst="rect">
            <a:avLst/>
          </a:prstGeom>
          <a:solidFill>
            <a:srgbClr val="FFFFFF">
              <a:alpha val="4000"/>
            </a:srgbClr>
          </a:solidFill>
          <a:ln/>
        </p:spPr>
      </p:sp>
      <p:sp>
        <p:nvSpPr>
          <p:cNvPr id="15" name="Text 11"/>
          <p:cNvSpPr/>
          <p:nvPr/>
        </p:nvSpPr>
        <p:spPr>
          <a:xfrm>
            <a:off x="971907" y="5124807"/>
            <a:ext cx="211085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Memory</a:t>
            </a:r>
            <a:endParaRPr lang="en-US" sz="1650" dirty="0"/>
          </a:p>
        </p:txBody>
      </p:sp>
      <p:sp>
        <p:nvSpPr>
          <p:cNvPr id="16" name="Text 12"/>
          <p:cNvSpPr/>
          <p:nvPr/>
        </p:nvSpPr>
        <p:spPr>
          <a:xfrm>
            <a:off x="3518535" y="5124807"/>
            <a:ext cx="210704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Up to 4 GB</a:t>
            </a:r>
            <a:endParaRPr lang="en-US" sz="1650" dirty="0"/>
          </a:p>
        </p:txBody>
      </p:sp>
      <p:sp>
        <p:nvSpPr>
          <p:cNvPr id="17" name="Text 13"/>
          <p:cNvSpPr/>
          <p:nvPr/>
        </p:nvSpPr>
        <p:spPr>
          <a:xfrm>
            <a:off x="6061353" y="5124807"/>
            <a:ext cx="211085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Up to 8 GB</a:t>
            </a:r>
            <a:endParaRPr lang="en-US" sz="1650" dirty="0"/>
          </a:p>
        </p:txBody>
      </p:sp>
      <p:sp>
        <p:nvSpPr>
          <p:cNvPr id="18" name="Shape 14"/>
          <p:cNvSpPr/>
          <p:nvPr/>
        </p:nvSpPr>
        <p:spPr>
          <a:xfrm>
            <a:off x="756880" y="5603200"/>
            <a:ext cx="7629406" cy="614363"/>
          </a:xfrm>
          <a:prstGeom prst="rect">
            <a:avLst/>
          </a:prstGeom>
          <a:solidFill>
            <a:srgbClr val="000000">
              <a:alpha val="4000"/>
            </a:srgbClr>
          </a:solidFill>
          <a:ln/>
        </p:spPr>
      </p:sp>
      <p:sp>
        <p:nvSpPr>
          <p:cNvPr id="19" name="Text 15"/>
          <p:cNvSpPr/>
          <p:nvPr/>
        </p:nvSpPr>
        <p:spPr>
          <a:xfrm>
            <a:off x="971907" y="5739170"/>
            <a:ext cx="211085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Storage</a:t>
            </a:r>
            <a:endParaRPr lang="en-US" sz="1650" dirty="0"/>
          </a:p>
        </p:txBody>
      </p:sp>
      <p:sp>
        <p:nvSpPr>
          <p:cNvPr id="20" name="Text 16"/>
          <p:cNvSpPr/>
          <p:nvPr/>
        </p:nvSpPr>
        <p:spPr>
          <a:xfrm>
            <a:off x="3518535" y="5739170"/>
            <a:ext cx="210704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Up to 146 GB</a:t>
            </a:r>
            <a:endParaRPr lang="en-US" sz="1650" dirty="0"/>
          </a:p>
        </p:txBody>
      </p:sp>
      <p:sp>
        <p:nvSpPr>
          <p:cNvPr id="21" name="Text 17"/>
          <p:cNvSpPr/>
          <p:nvPr/>
        </p:nvSpPr>
        <p:spPr>
          <a:xfrm>
            <a:off x="6061353" y="5739170"/>
            <a:ext cx="2110859" cy="342424"/>
          </a:xfrm>
          <a:prstGeom prst="rect">
            <a:avLst/>
          </a:prstGeom>
          <a:noFill/>
          <a:ln/>
        </p:spPr>
        <p:txBody>
          <a:bodyPr wrap="non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Up to 292 GB</a:t>
            </a:r>
            <a:endParaRPr lang="en-US" sz="16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96872"/>
          </a:xfrm>
          <a:prstGeom prst="rect">
            <a:avLst/>
          </a:prstGeom>
        </p:spPr>
      </p:pic>
      <p:pic>
        <p:nvPicPr>
          <p:cNvPr id="3" name="Image 1" descr="preencoded.png">    </p:cNvPr>
          <p:cNvPicPr>
            <a:picLocks noChangeAspect="1"/>
          </p:cNvPicPr>
          <p:nvPr/>
        </p:nvPicPr>
        <p:blipFill>
          <a:blip r:embed="rId2"/>
          <a:stretch>
            <a:fillRect/>
          </a:stretch>
        </p:blipFill>
        <p:spPr>
          <a:xfrm>
            <a:off x="5930146" y="259675"/>
            <a:ext cx="2769989" cy="2077522"/>
          </a:xfrm>
          <a:prstGeom prst="rect">
            <a:avLst/>
          </a:prstGeom>
        </p:spPr>
      </p:pic>
      <p:sp>
        <p:nvSpPr>
          <p:cNvPr id="4" name="Text 0"/>
          <p:cNvSpPr/>
          <p:nvPr/>
        </p:nvSpPr>
        <p:spPr>
          <a:xfrm>
            <a:off x="727115" y="3335893"/>
            <a:ext cx="6595586" cy="692467"/>
          </a:xfrm>
          <a:prstGeom prst="rect">
            <a:avLst/>
          </a:prstGeom>
          <a:noFill/>
          <a:ln/>
        </p:spPr>
        <p:txBody>
          <a:bodyPr wrap="none" lIns="0" tIns="0" rIns="0" bIns="0" rtlCol="0" anchor="t"/>
          <a:lstStyle/>
          <a:p>
            <a:pPr indent="0" marL="0">
              <a:lnSpc>
                <a:spcPts val="5450"/>
              </a:lnSpc>
              <a:buNone/>
            </a:pPr>
            <a:r>
              <a:rPr lang="en-US" sz="4350" b="1" dirty="0">
                <a:solidFill>
                  <a:srgbClr val="FFB393"/>
                </a:solidFill>
                <a:latin typeface="Brygada 1918" pitchFamily="34" charset="0"/>
                <a:ea typeface="Brygada 1918" pitchFamily="34" charset="-122"/>
                <a:cs typeface="Brygada 1918" pitchFamily="34" charset="-120"/>
              </a:rPr>
              <a:t>AlphaServer ES40 Series</a:t>
            </a:r>
            <a:endParaRPr lang="en-US" sz="4350" dirty="0"/>
          </a:p>
        </p:txBody>
      </p:sp>
      <p:pic>
        <p:nvPicPr>
          <p:cNvPr id="5" name="Image 2" descr="preencoded.png">    </p:cNvPr>
          <p:cNvPicPr>
            <a:picLocks noChangeAspect="1"/>
          </p:cNvPicPr>
          <p:nvPr/>
        </p:nvPicPr>
        <p:blipFill>
          <a:blip r:embed="rId3"/>
          <a:stretch>
            <a:fillRect/>
          </a:stretch>
        </p:blipFill>
        <p:spPr>
          <a:xfrm>
            <a:off x="727115" y="4339947"/>
            <a:ext cx="4391978" cy="830937"/>
          </a:xfrm>
          <a:prstGeom prst="rect">
            <a:avLst/>
          </a:prstGeom>
        </p:spPr>
      </p:pic>
      <p:sp>
        <p:nvSpPr>
          <p:cNvPr id="6" name="Text 1"/>
          <p:cNvSpPr/>
          <p:nvPr/>
        </p:nvSpPr>
        <p:spPr>
          <a:xfrm>
            <a:off x="934760" y="5482471"/>
            <a:ext cx="3073241" cy="346234"/>
          </a:xfrm>
          <a:prstGeom prst="rect">
            <a:avLst/>
          </a:prstGeom>
          <a:noFill/>
          <a:ln/>
        </p:spPr>
        <p:txBody>
          <a:bodyPr wrap="none" lIns="0" tIns="0" rIns="0" bIns="0" rtlCol="0" anchor="t"/>
          <a:lstStyle/>
          <a:p>
            <a:pPr algn="l" indent="0" marL="0">
              <a:lnSpc>
                <a:spcPts val="2700"/>
              </a:lnSpc>
              <a:buNone/>
            </a:pPr>
            <a:r>
              <a:rPr lang="en-US" sz="2150" b="1" dirty="0">
                <a:solidFill>
                  <a:srgbClr val="F4CAB8"/>
                </a:solidFill>
                <a:latin typeface="Brygada 1918" pitchFamily="34" charset="0"/>
                <a:ea typeface="Brygada 1918" pitchFamily="34" charset="-122"/>
                <a:cs typeface="Brygada 1918" pitchFamily="34" charset="-120"/>
              </a:rPr>
              <a:t>High-End Performance</a:t>
            </a:r>
            <a:endParaRPr lang="en-US" sz="2150" dirty="0"/>
          </a:p>
        </p:txBody>
      </p:sp>
      <p:sp>
        <p:nvSpPr>
          <p:cNvPr id="7" name="Text 2"/>
          <p:cNvSpPr/>
          <p:nvPr/>
        </p:nvSpPr>
        <p:spPr>
          <a:xfrm>
            <a:off x="934760" y="5953244"/>
            <a:ext cx="3976687" cy="1329690"/>
          </a:xfrm>
          <a:prstGeom prst="rect">
            <a:avLst/>
          </a:prstGeom>
          <a:noFill/>
          <a:ln/>
        </p:spPr>
        <p:txBody>
          <a:bodyPr wrap="square" lIns="0" tIns="0" rIns="0" bIns="0" rtlCol="0" anchor="t"/>
          <a:lstStyle/>
          <a:p>
            <a:pPr algn="l" indent="0" marL="0">
              <a:lnSpc>
                <a:spcPts val="2600"/>
              </a:lnSpc>
              <a:buNone/>
            </a:pPr>
            <a:r>
              <a:rPr lang="en-US" sz="1600" dirty="0">
                <a:solidFill>
                  <a:srgbClr val="F4CAB8"/>
                </a:solidFill>
                <a:latin typeface="Montserrat" pitchFamily="34" charset="0"/>
                <a:ea typeface="Montserrat" pitchFamily="34" charset="-122"/>
                <a:cs typeface="Montserrat" pitchFamily="34" charset="-120"/>
              </a:rPr>
              <a:t>The AlphaServer ES40 series offered exceptional processing power and scalability for demanding enterprise workloads.</a:t>
            </a:r>
            <a:endParaRPr lang="en-US" sz="1600" dirty="0"/>
          </a:p>
        </p:txBody>
      </p:sp>
      <p:pic>
        <p:nvPicPr>
          <p:cNvPr id="8" name="Image 3" descr="preencoded.png">    </p:cNvPr>
          <p:cNvPicPr>
            <a:picLocks noChangeAspect="1"/>
          </p:cNvPicPr>
          <p:nvPr/>
        </p:nvPicPr>
        <p:blipFill>
          <a:blip r:embed="rId4"/>
          <a:stretch>
            <a:fillRect/>
          </a:stretch>
        </p:blipFill>
        <p:spPr>
          <a:xfrm>
            <a:off x="5119092" y="4339947"/>
            <a:ext cx="4392097" cy="830937"/>
          </a:xfrm>
          <a:prstGeom prst="rect">
            <a:avLst/>
          </a:prstGeom>
        </p:spPr>
      </p:pic>
      <p:sp>
        <p:nvSpPr>
          <p:cNvPr id="9" name="Text 3"/>
          <p:cNvSpPr/>
          <p:nvPr/>
        </p:nvSpPr>
        <p:spPr>
          <a:xfrm>
            <a:off x="5326737" y="5482471"/>
            <a:ext cx="2769989" cy="346234"/>
          </a:xfrm>
          <a:prstGeom prst="rect">
            <a:avLst/>
          </a:prstGeom>
          <a:noFill/>
          <a:ln/>
        </p:spPr>
        <p:txBody>
          <a:bodyPr wrap="none" lIns="0" tIns="0" rIns="0" bIns="0" rtlCol="0" anchor="t"/>
          <a:lstStyle/>
          <a:p>
            <a:pPr algn="l" indent="0" marL="0">
              <a:lnSpc>
                <a:spcPts val="2700"/>
              </a:lnSpc>
              <a:buNone/>
            </a:pPr>
            <a:r>
              <a:rPr lang="en-US" sz="2150" b="1" dirty="0">
                <a:solidFill>
                  <a:srgbClr val="F4CAB8"/>
                </a:solidFill>
                <a:latin typeface="Brygada 1918" pitchFamily="34" charset="0"/>
                <a:ea typeface="Brygada 1918" pitchFamily="34" charset="-122"/>
                <a:cs typeface="Brygada 1918" pitchFamily="34" charset="-120"/>
              </a:rPr>
              <a:t>Modular Design</a:t>
            </a:r>
            <a:endParaRPr lang="en-US" sz="2150" dirty="0"/>
          </a:p>
        </p:txBody>
      </p:sp>
      <p:sp>
        <p:nvSpPr>
          <p:cNvPr id="10" name="Text 4"/>
          <p:cNvSpPr/>
          <p:nvPr/>
        </p:nvSpPr>
        <p:spPr>
          <a:xfrm>
            <a:off x="5326737" y="5953244"/>
            <a:ext cx="3976807" cy="1329690"/>
          </a:xfrm>
          <a:prstGeom prst="rect">
            <a:avLst/>
          </a:prstGeom>
          <a:noFill/>
          <a:ln/>
        </p:spPr>
        <p:txBody>
          <a:bodyPr wrap="square" lIns="0" tIns="0" rIns="0" bIns="0" rtlCol="0" anchor="t"/>
          <a:lstStyle/>
          <a:p>
            <a:pPr algn="l" indent="0" marL="0">
              <a:lnSpc>
                <a:spcPts val="2600"/>
              </a:lnSpc>
              <a:buNone/>
            </a:pPr>
            <a:r>
              <a:rPr lang="en-US" sz="1600" dirty="0">
                <a:solidFill>
                  <a:srgbClr val="F4CAB8"/>
                </a:solidFill>
                <a:latin typeface="Montserrat" pitchFamily="34" charset="0"/>
                <a:ea typeface="Montserrat" pitchFamily="34" charset="-122"/>
                <a:cs typeface="Montserrat" pitchFamily="34" charset="-120"/>
              </a:rPr>
              <a:t>These systems featured a modular architecture, allowing for easy expansion and upgrades as requirements changed.</a:t>
            </a:r>
            <a:endParaRPr lang="en-US" sz="1600" dirty="0"/>
          </a:p>
        </p:txBody>
      </p:sp>
      <p:pic>
        <p:nvPicPr>
          <p:cNvPr id="11" name="Image 4" descr="preencoded.png">    </p:cNvPr>
          <p:cNvPicPr>
            <a:picLocks noChangeAspect="1"/>
          </p:cNvPicPr>
          <p:nvPr/>
        </p:nvPicPr>
        <p:blipFill>
          <a:blip r:embed="rId5"/>
          <a:stretch>
            <a:fillRect/>
          </a:stretch>
        </p:blipFill>
        <p:spPr>
          <a:xfrm>
            <a:off x="9511189" y="4339947"/>
            <a:ext cx="4392097" cy="830937"/>
          </a:xfrm>
          <a:prstGeom prst="rect">
            <a:avLst/>
          </a:prstGeom>
        </p:spPr>
      </p:pic>
      <p:sp>
        <p:nvSpPr>
          <p:cNvPr id="12" name="Text 5"/>
          <p:cNvSpPr/>
          <p:nvPr/>
        </p:nvSpPr>
        <p:spPr>
          <a:xfrm>
            <a:off x="9718834" y="5482471"/>
            <a:ext cx="2769989" cy="346234"/>
          </a:xfrm>
          <a:prstGeom prst="rect">
            <a:avLst/>
          </a:prstGeom>
          <a:noFill/>
          <a:ln/>
        </p:spPr>
        <p:txBody>
          <a:bodyPr wrap="none" lIns="0" tIns="0" rIns="0" bIns="0" rtlCol="0" anchor="t"/>
          <a:lstStyle/>
          <a:p>
            <a:pPr algn="l" indent="0" marL="0">
              <a:lnSpc>
                <a:spcPts val="2700"/>
              </a:lnSpc>
              <a:buNone/>
            </a:pPr>
            <a:r>
              <a:rPr lang="en-US" sz="2150" b="1" dirty="0">
                <a:solidFill>
                  <a:srgbClr val="F4CAB8"/>
                </a:solidFill>
                <a:latin typeface="Brygada 1918" pitchFamily="34" charset="0"/>
                <a:ea typeface="Brygada 1918" pitchFamily="34" charset="-122"/>
                <a:cs typeface="Brygada 1918" pitchFamily="34" charset="-120"/>
              </a:rPr>
              <a:t>Robust Reliability</a:t>
            </a:r>
            <a:endParaRPr lang="en-US" sz="2150" dirty="0"/>
          </a:p>
        </p:txBody>
      </p:sp>
      <p:sp>
        <p:nvSpPr>
          <p:cNvPr id="13" name="Text 6"/>
          <p:cNvSpPr/>
          <p:nvPr/>
        </p:nvSpPr>
        <p:spPr>
          <a:xfrm>
            <a:off x="9718834" y="5953244"/>
            <a:ext cx="3976807" cy="1329690"/>
          </a:xfrm>
          <a:prstGeom prst="rect">
            <a:avLst/>
          </a:prstGeom>
          <a:noFill/>
          <a:ln/>
        </p:spPr>
        <p:txBody>
          <a:bodyPr wrap="square" lIns="0" tIns="0" rIns="0" bIns="0" rtlCol="0" anchor="t"/>
          <a:lstStyle/>
          <a:p>
            <a:pPr algn="l" indent="0" marL="0">
              <a:lnSpc>
                <a:spcPts val="2600"/>
              </a:lnSpc>
              <a:buNone/>
            </a:pPr>
            <a:r>
              <a:rPr lang="en-US" sz="1600" dirty="0">
                <a:solidFill>
                  <a:srgbClr val="F4CAB8"/>
                </a:solidFill>
                <a:latin typeface="Montserrat" pitchFamily="34" charset="0"/>
                <a:ea typeface="Montserrat" pitchFamily="34" charset="-122"/>
                <a:cs typeface="Montserrat" pitchFamily="34" charset="-120"/>
              </a:rPr>
              <a:t>With advanced fault-tolerance and redundancy features, the ES40 series ensured uninterrupted operation for mission-critical applications.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49260" y="2252543"/>
            <a:ext cx="9038987" cy="713542"/>
          </a:xfrm>
          <a:prstGeom prst="rect">
            <a:avLst/>
          </a:prstGeom>
          <a:noFill/>
          <a:ln/>
        </p:spPr>
        <p:txBody>
          <a:bodyPr wrap="none" lIns="0" tIns="0" rIns="0" bIns="0" rtlCol="0" anchor="t"/>
          <a:lstStyle/>
          <a:p>
            <a:pPr indent="0" marL="0">
              <a:lnSpc>
                <a:spcPts val="5600"/>
              </a:lnSpc>
              <a:buNone/>
            </a:pPr>
            <a:r>
              <a:rPr lang="en-US" sz="4450" b="1" dirty="0">
                <a:solidFill>
                  <a:srgbClr val="FFB393"/>
                </a:solidFill>
                <a:latin typeface="Brygada 1918" pitchFamily="34" charset="0"/>
                <a:ea typeface="Brygada 1918" pitchFamily="34" charset="-122"/>
                <a:cs typeface="Brygada 1918" pitchFamily="34" charset="-120"/>
              </a:rPr>
              <a:t>AlphaStation 200 and 400 Series</a:t>
            </a:r>
            <a:endParaRPr lang="en-US" sz="4450" dirty="0"/>
          </a:p>
        </p:txBody>
      </p:sp>
      <p:sp>
        <p:nvSpPr>
          <p:cNvPr id="3" name="Text 1"/>
          <p:cNvSpPr/>
          <p:nvPr/>
        </p:nvSpPr>
        <p:spPr>
          <a:xfrm>
            <a:off x="749260" y="3501271"/>
            <a:ext cx="3590568" cy="356830"/>
          </a:xfrm>
          <a:prstGeom prst="rect">
            <a:avLst/>
          </a:prstGeom>
          <a:noFill/>
          <a:ln/>
        </p:spPr>
        <p:txBody>
          <a:bodyPr wrap="none" lIns="0" tIns="0" rIns="0" bIns="0" rtlCol="0" anchor="t"/>
          <a:lstStyle/>
          <a:p>
            <a:pPr indent="0" marL="0">
              <a:lnSpc>
                <a:spcPts val="2800"/>
              </a:lnSpc>
              <a:buNone/>
            </a:pPr>
            <a:r>
              <a:rPr lang="en-US" sz="2200" b="1" dirty="0">
                <a:solidFill>
                  <a:srgbClr val="FFB393"/>
                </a:solidFill>
                <a:latin typeface="Brygada 1918" pitchFamily="34" charset="0"/>
                <a:ea typeface="Brygada 1918" pitchFamily="34" charset="-122"/>
                <a:cs typeface="Brygada 1918" pitchFamily="34" charset="-120"/>
              </a:rPr>
              <a:t>Workstation Performance</a:t>
            </a:r>
            <a:endParaRPr lang="en-US" sz="2200" dirty="0"/>
          </a:p>
        </p:txBody>
      </p:sp>
      <p:sp>
        <p:nvSpPr>
          <p:cNvPr id="4" name="Text 2"/>
          <p:cNvSpPr/>
          <p:nvPr/>
        </p:nvSpPr>
        <p:spPr>
          <a:xfrm>
            <a:off x="749260" y="4072176"/>
            <a:ext cx="4028599" cy="1369695"/>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 AlphaStation series provided powerful desktop computing capabilities for engineers, designers, and other professionals.</a:t>
            </a:r>
            <a:endParaRPr lang="en-US" sz="1650" dirty="0"/>
          </a:p>
        </p:txBody>
      </p:sp>
      <p:sp>
        <p:nvSpPr>
          <p:cNvPr id="5" name="Text 3"/>
          <p:cNvSpPr/>
          <p:nvPr/>
        </p:nvSpPr>
        <p:spPr>
          <a:xfrm>
            <a:off x="5307687" y="3501271"/>
            <a:ext cx="3082885" cy="356830"/>
          </a:xfrm>
          <a:prstGeom prst="rect">
            <a:avLst/>
          </a:prstGeom>
          <a:noFill/>
          <a:ln/>
        </p:spPr>
        <p:txBody>
          <a:bodyPr wrap="none" lIns="0" tIns="0" rIns="0" bIns="0" rtlCol="0" anchor="t"/>
          <a:lstStyle/>
          <a:p>
            <a:pPr indent="0" marL="0">
              <a:lnSpc>
                <a:spcPts val="2800"/>
              </a:lnSpc>
              <a:buNone/>
            </a:pPr>
            <a:r>
              <a:rPr lang="en-US" sz="2200" b="1" dirty="0">
                <a:solidFill>
                  <a:srgbClr val="FFB393"/>
                </a:solidFill>
                <a:latin typeface="Brygada 1918" pitchFamily="34" charset="0"/>
                <a:ea typeface="Brygada 1918" pitchFamily="34" charset="-122"/>
                <a:cs typeface="Brygada 1918" pitchFamily="34" charset="-120"/>
              </a:rPr>
              <a:t>Flexible Configuration</a:t>
            </a:r>
            <a:endParaRPr lang="en-US" sz="2200" dirty="0"/>
          </a:p>
        </p:txBody>
      </p:sp>
      <p:sp>
        <p:nvSpPr>
          <p:cNvPr id="6" name="Text 4"/>
          <p:cNvSpPr/>
          <p:nvPr/>
        </p:nvSpPr>
        <p:spPr>
          <a:xfrm>
            <a:off x="5307687" y="4072176"/>
            <a:ext cx="4028599" cy="1369695"/>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These systems could be customized with a range of Alpha processors, memory, and storage options to meet diverse needs.</a:t>
            </a:r>
            <a:endParaRPr lang="en-US" sz="1650" dirty="0"/>
          </a:p>
        </p:txBody>
      </p:sp>
      <p:sp>
        <p:nvSpPr>
          <p:cNvPr id="7" name="Text 5"/>
          <p:cNvSpPr/>
          <p:nvPr/>
        </p:nvSpPr>
        <p:spPr>
          <a:xfrm>
            <a:off x="9866114" y="3501271"/>
            <a:ext cx="2877145" cy="356830"/>
          </a:xfrm>
          <a:prstGeom prst="rect">
            <a:avLst/>
          </a:prstGeom>
          <a:noFill/>
          <a:ln/>
        </p:spPr>
        <p:txBody>
          <a:bodyPr wrap="none" lIns="0" tIns="0" rIns="0" bIns="0" rtlCol="0" anchor="t"/>
          <a:lstStyle/>
          <a:p>
            <a:pPr indent="0" marL="0">
              <a:lnSpc>
                <a:spcPts val="2800"/>
              </a:lnSpc>
              <a:buNone/>
            </a:pPr>
            <a:r>
              <a:rPr lang="en-US" sz="2200" b="1" dirty="0">
                <a:solidFill>
                  <a:srgbClr val="FFB393"/>
                </a:solidFill>
                <a:latin typeface="Brygada 1918" pitchFamily="34" charset="0"/>
                <a:ea typeface="Brygada 1918" pitchFamily="34" charset="-122"/>
                <a:cs typeface="Brygada 1918" pitchFamily="34" charset="-120"/>
              </a:rPr>
              <a:t>Reliable Productivity</a:t>
            </a:r>
            <a:endParaRPr lang="en-US" sz="2200" dirty="0"/>
          </a:p>
        </p:txBody>
      </p:sp>
      <p:sp>
        <p:nvSpPr>
          <p:cNvPr id="8" name="Text 6"/>
          <p:cNvSpPr/>
          <p:nvPr/>
        </p:nvSpPr>
        <p:spPr>
          <a:xfrm>
            <a:off x="9866114" y="4072176"/>
            <a:ext cx="4028599" cy="1712119"/>
          </a:xfrm>
          <a:prstGeom prst="rect">
            <a:avLst/>
          </a:prstGeom>
          <a:noFill/>
          <a:ln/>
        </p:spPr>
        <p:txBody>
          <a:bodyPr wrap="square" lIns="0" tIns="0" rIns="0" bIns="0" rtlCol="0" anchor="t"/>
          <a:lstStyle/>
          <a:p>
            <a:pPr indent="0" marL="0">
              <a:lnSpc>
                <a:spcPts val="2650"/>
              </a:lnSpc>
              <a:buNone/>
            </a:pPr>
            <a:r>
              <a:rPr lang="en-US" sz="1650" dirty="0">
                <a:solidFill>
                  <a:srgbClr val="F4CAB8"/>
                </a:solidFill>
                <a:latin typeface="Montserrat" pitchFamily="34" charset="0"/>
                <a:ea typeface="Montserrat" pitchFamily="34" charset="-122"/>
                <a:cs typeface="Montserrat" pitchFamily="34" charset="-120"/>
              </a:rPr>
              <a:t>With their robust design and optimized software support, the AlphaStation systems ensured reliable and efficient day-to-day operation.</a:t>
            </a:r>
            <a:endParaRPr lang="en-US" sz="1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2024-09-11T10:23:27Z</dcterms:created>
  <dcterms:modified xsi:type="dcterms:W3CDTF">2024-09-11T10:23:27Z</dcterms:modified>
</cp:coreProperties>
</file>